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78" r:id="rId3"/>
    <p:sldId id="256" r:id="rId4"/>
    <p:sldId id="258" r:id="rId5"/>
    <p:sldId id="257" r:id="rId6"/>
    <p:sldId id="279" r:id="rId7"/>
    <p:sldId id="282" r:id="rId8"/>
    <p:sldId id="266" r:id="rId9"/>
    <p:sldId id="260" r:id="rId10"/>
    <p:sldId id="281" r:id="rId11"/>
    <p:sldId id="262" r:id="rId12"/>
    <p:sldId id="263" r:id="rId13"/>
    <p:sldId id="264" r:id="rId14"/>
    <p:sldId id="267" r:id="rId15"/>
    <p:sldId id="268" r:id="rId16"/>
    <p:sldId id="269" r:id="rId17"/>
    <p:sldId id="270" r:id="rId18"/>
    <p:sldId id="283" r:id="rId19"/>
    <p:sldId id="271" r:id="rId20"/>
    <p:sldId id="272" r:id="rId21"/>
    <p:sldId id="273"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0a10cd2985e7aaec/Desktop/subsidi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964095099466275E-2"/>
          <c:y val="4.4444444444444446E-2"/>
          <c:w val="0.9466278505579816"/>
          <c:h val="0.75578398154776105"/>
        </c:manualLayout>
      </c:layout>
      <c:barChart>
        <c:barDir val="col"/>
        <c:grouping val="clustered"/>
        <c:varyColors val="0"/>
        <c:ser>
          <c:idx val="0"/>
          <c:order val="0"/>
          <c:spPr>
            <a:solidFill>
              <a:schemeClr val="accent6"/>
            </a:solidFill>
            <a:ln>
              <a:noFill/>
            </a:ln>
            <a:effectLst/>
          </c:spPr>
          <c:invertIfNegative val="0"/>
          <c:dLbls>
            <c:dLbl>
              <c:idx val="0"/>
              <c:layout>
                <c:manualLayout>
                  <c:x val="0"/>
                  <c:y val="1.3889071157771946E-2"/>
                </c:manualLayout>
              </c:layout>
              <c:tx>
                <c:rich>
                  <a:bodyPr rot="0" spcFirstLastPara="1" vertOverflow="ellipsis" vert="horz" wrap="square" lIns="38100" tIns="19050" rIns="38100" bIns="19050" anchor="ctr" anchorCtr="1">
                    <a:noAutofit/>
                  </a:bodyPr>
                  <a:lstStyle/>
                  <a:p>
                    <a:pPr>
                      <a:defRPr sz="900" b="0" i="0" u="none" strike="noStrike" kern="1200" baseline="0">
                        <a:ln w="10160">
                          <a:solidFill>
                            <a:schemeClr val="tx1"/>
                          </a:solidFill>
                        </a:ln>
                        <a:solidFill>
                          <a:schemeClr val="tx1">
                            <a:lumMod val="75000"/>
                            <a:lumOff val="25000"/>
                          </a:schemeClr>
                        </a:solidFill>
                        <a:latin typeface="+mn-lt"/>
                        <a:ea typeface="+mn-ea"/>
                        <a:cs typeface="+mn-cs"/>
                      </a:defRPr>
                    </a:pPr>
                    <a:fld id="{852DB399-054B-4466-B3B2-F7C741D011CE}" type="VALUE">
                      <a:rPr lang="en-US" sz="1400"/>
                      <a:pPr>
                        <a:defRPr>
                          <a:ln w="10160">
                            <a:solidFill>
                              <a:schemeClr val="tx1"/>
                            </a:solidFill>
                          </a:ln>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10160">
                        <a:solidFill>
                          <a:schemeClr val="tx1"/>
                        </a:solidFill>
                      </a:ln>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1375"/>
                      <c:h val="7.8634441528142307E-2"/>
                    </c:manualLayout>
                  </c15:layout>
                  <c15:dlblFieldTable/>
                  <c15:showDataLabelsRange val="0"/>
                </c:ext>
                <c:ext xmlns:c16="http://schemas.microsoft.com/office/drawing/2014/chart" uri="{C3380CC4-5D6E-409C-BE32-E72D297353CC}">
                  <c16:uniqueId val="{00000000-B95E-4E83-839D-D7C2847707A3}"/>
                </c:ext>
              </c:extLst>
            </c:dLbl>
            <c:dLbl>
              <c:idx val="1"/>
              <c:layout>
                <c:manualLayout>
                  <c:x val="-2.7776684164480458E-3"/>
                  <c:y val="1.3889071157771946E-2"/>
                </c:manualLayout>
              </c:layout>
              <c:tx>
                <c:rich>
                  <a:bodyPr rot="0" spcFirstLastPara="1" vertOverflow="ellipsis" vert="horz" wrap="square" lIns="38100" tIns="19050" rIns="38100" bIns="19050" anchor="ctr" anchorCtr="1">
                    <a:noAutofit/>
                  </a:bodyPr>
                  <a:lstStyle/>
                  <a:p>
                    <a:pPr>
                      <a:defRPr sz="900" b="0" i="0" u="none" strike="noStrike" kern="1200" baseline="0">
                        <a:ln w="10160">
                          <a:solidFill>
                            <a:schemeClr val="tx1"/>
                          </a:solidFill>
                        </a:ln>
                        <a:solidFill>
                          <a:schemeClr val="tx1">
                            <a:lumMod val="75000"/>
                            <a:lumOff val="25000"/>
                          </a:schemeClr>
                        </a:solidFill>
                        <a:latin typeface="+mn-lt"/>
                        <a:ea typeface="+mn-ea"/>
                        <a:cs typeface="+mn-cs"/>
                      </a:defRPr>
                    </a:pPr>
                    <a:fld id="{EC27AF13-70F7-4213-9735-064C2F785705}" type="VALUE">
                      <a:rPr lang="en-US" sz="1400"/>
                      <a:pPr>
                        <a:defRPr>
                          <a:ln w="10160">
                            <a:solidFill>
                              <a:schemeClr val="tx1"/>
                            </a:solidFill>
                          </a:ln>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10160">
                        <a:solidFill>
                          <a:schemeClr val="tx1"/>
                        </a:solidFill>
                      </a:ln>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3597222222222219"/>
                      <c:h val="0.10178258967629045"/>
                    </c:manualLayout>
                  </c15:layout>
                  <c15:dlblFieldTable/>
                  <c15:showDataLabelsRange val="0"/>
                </c:ext>
                <c:ext xmlns:c16="http://schemas.microsoft.com/office/drawing/2014/chart" uri="{C3380CC4-5D6E-409C-BE32-E72D297353CC}">
                  <c16:uniqueId val="{00000001-B95E-4E83-839D-D7C2847707A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10160">
                      <a:solidFill>
                        <a:schemeClr val="tx1"/>
                      </a:solidFill>
                    </a:ln>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(Sheet4!$G$40,Sheet4!$G$43)</c:f>
              <c:strCache>
                <c:ptCount val="2"/>
                <c:pt idx="0">
                  <c:v>Correlation with Penetration Rate</c:v>
                </c:pt>
                <c:pt idx="1">
                  <c:v>Correlation with EV Sales</c:v>
                </c:pt>
              </c:strCache>
            </c:strRef>
          </c:cat>
          <c:val>
            <c:numRef>
              <c:f>(Sheet4!$H$40,Sheet4!$H$43)</c:f>
              <c:numCache>
                <c:formatCode>0.00</c:formatCode>
                <c:ptCount val="2"/>
                <c:pt idx="0">
                  <c:v>0.80301275412575723</c:v>
                </c:pt>
                <c:pt idx="1">
                  <c:v>0.53989438720316973</c:v>
                </c:pt>
              </c:numCache>
            </c:numRef>
          </c:val>
          <c:extLst>
            <c:ext xmlns:c16="http://schemas.microsoft.com/office/drawing/2014/chart" uri="{C3380CC4-5D6E-409C-BE32-E72D297353CC}">
              <c16:uniqueId val="{00000002-B95E-4E83-839D-D7C2847707A3}"/>
            </c:ext>
          </c:extLst>
        </c:ser>
        <c:dLbls>
          <c:dLblPos val="outEnd"/>
          <c:showLegendKey val="0"/>
          <c:showVal val="1"/>
          <c:showCatName val="0"/>
          <c:showSerName val="0"/>
          <c:showPercent val="0"/>
          <c:showBubbleSize val="0"/>
        </c:dLbls>
        <c:gapWidth val="219"/>
        <c:overlap val="-27"/>
        <c:axId val="1975669183"/>
        <c:axId val="1975672543"/>
      </c:barChart>
      <c:catAx>
        <c:axId val="197566918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ln>
                  <a:solidFill>
                    <a:schemeClr val="tx1"/>
                  </a:solidFill>
                </a:ln>
                <a:solidFill>
                  <a:schemeClr val="tx1"/>
                </a:solidFill>
                <a:latin typeface="+mn-lt"/>
                <a:ea typeface="+mn-ea"/>
                <a:cs typeface="+mn-cs"/>
              </a:defRPr>
            </a:pPr>
            <a:endParaRPr lang="en-US"/>
          </a:p>
        </c:txPr>
        <c:crossAx val="1975672543"/>
        <c:crosses val="autoZero"/>
        <c:auto val="1"/>
        <c:lblAlgn val="ctr"/>
        <c:lblOffset val="100"/>
        <c:noMultiLvlLbl val="0"/>
      </c:catAx>
      <c:valAx>
        <c:axId val="1975672543"/>
        <c:scaling>
          <c:orientation val="minMax"/>
        </c:scaling>
        <c:delete val="1"/>
        <c:axPos val="l"/>
        <c:numFmt formatCode="0.00" sourceLinked="1"/>
        <c:majorTickMark val="out"/>
        <c:minorTickMark val="none"/>
        <c:tickLblPos val="nextTo"/>
        <c:crossAx val="1975669183"/>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D9A2-B214-EB7F-65DB-5C4687BEE8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6299E0-2D53-DA5A-4177-25E94B7FDA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87D2BA-59D8-7D63-EB0D-A555828376B9}"/>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5" name="Footer Placeholder 4">
            <a:extLst>
              <a:ext uri="{FF2B5EF4-FFF2-40B4-BE49-F238E27FC236}">
                <a16:creationId xmlns:a16="http://schemas.microsoft.com/office/drawing/2014/main" id="{F4B52CFF-DC6A-D8BC-50BB-70D997880A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153FE9-CBA5-2C48-8BF5-41E08B58006F}"/>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79008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B53B-50D5-B126-CE73-B87B47CD84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07B1AE-5CC8-9802-29E6-04219FA04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12118F-6F85-B1D5-606A-F064337352DD}"/>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5" name="Footer Placeholder 4">
            <a:extLst>
              <a:ext uri="{FF2B5EF4-FFF2-40B4-BE49-F238E27FC236}">
                <a16:creationId xmlns:a16="http://schemas.microsoft.com/office/drawing/2014/main" id="{0B220E4F-56EC-AAEF-B5B6-89D7C3DC26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E01F92-8EB4-D78C-49EF-DEA16EA10377}"/>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316728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D5371C-B095-0510-509E-0607F886F6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944F08-32BF-20F9-414F-1CCBFAFD73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EA904-0F7E-48C7-DCCF-956523F9DC1F}"/>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5" name="Footer Placeholder 4">
            <a:extLst>
              <a:ext uri="{FF2B5EF4-FFF2-40B4-BE49-F238E27FC236}">
                <a16:creationId xmlns:a16="http://schemas.microsoft.com/office/drawing/2014/main" id="{BE02F734-8EB8-140A-F6DB-6705BD44ED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410645-12CF-96EE-BB17-DE436C2AEF94}"/>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1709106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F677-EAEC-F05C-0A48-6637FF52DE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1C9C1F-1B80-2DBF-6EE5-6118D03CF0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8BE61F-48E1-7388-EEEB-4465B331663A}"/>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5" name="Footer Placeholder 4">
            <a:extLst>
              <a:ext uri="{FF2B5EF4-FFF2-40B4-BE49-F238E27FC236}">
                <a16:creationId xmlns:a16="http://schemas.microsoft.com/office/drawing/2014/main" id="{6E409BB8-BDF8-20CB-A673-FD7577B1AA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E98BB5-E0FC-1E34-AFBA-BEDDAD6D9A5F}"/>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3334560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3D356-4913-20D2-DA9F-83730FE8F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EDCFDB-4AE6-A839-4EA7-494DAFDF9E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94A38-121D-53F9-6507-0FEF73594719}"/>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5" name="Footer Placeholder 4">
            <a:extLst>
              <a:ext uri="{FF2B5EF4-FFF2-40B4-BE49-F238E27FC236}">
                <a16:creationId xmlns:a16="http://schemas.microsoft.com/office/drawing/2014/main" id="{D2CE92D4-F34C-7783-1D53-0E6B723D9C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C2217C-FFE9-0FFA-3637-DCF8A1077720}"/>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2000120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68A2-C581-54AC-0EB9-53C4BBB95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A819FD-28B3-D687-3A84-B9F40BB7DC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DC201B-6F5D-60DA-9F4F-FC9DA304B2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E7339A-9A37-0C38-DB42-827A6D36E60F}"/>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6" name="Footer Placeholder 5">
            <a:extLst>
              <a:ext uri="{FF2B5EF4-FFF2-40B4-BE49-F238E27FC236}">
                <a16:creationId xmlns:a16="http://schemas.microsoft.com/office/drawing/2014/main" id="{78BA4243-638D-48F0-DFC5-3E84DDBC81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E9801E8-EC11-D626-9A27-41C7CA4D3313}"/>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426357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5E0AC-1C02-3351-1287-F52911AE1D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8CBD89-78EB-AFDD-4F30-A2C51F34CA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EBDFF2-4BE6-F7A4-91F6-C7E93AD7EA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92561D-326E-E7BE-0228-BEE12C0B81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087074-4B27-E444-D454-F86990F238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58EF9F-484C-4A3C-DC76-9C48F03A834E}"/>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8" name="Footer Placeholder 7">
            <a:extLst>
              <a:ext uri="{FF2B5EF4-FFF2-40B4-BE49-F238E27FC236}">
                <a16:creationId xmlns:a16="http://schemas.microsoft.com/office/drawing/2014/main" id="{9975BCF7-0DAE-2F1E-F1DF-6E834834BF0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5C61168-2328-CE7E-8725-8C97B96E4AC9}"/>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1370201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1B62-FF4C-1478-5605-3A45A8F9E4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F7CA72-D343-85CB-9658-AA7F7E9945F6}"/>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4" name="Footer Placeholder 3">
            <a:extLst>
              <a:ext uri="{FF2B5EF4-FFF2-40B4-BE49-F238E27FC236}">
                <a16:creationId xmlns:a16="http://schemas.microsoft.com/office/drawing/2014/main" id="{F6E08936-BC13-AD53-9C3F-DE46F685728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56ABE3E-333E-B24B-A58E-4DD70EF33967}"/>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157496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A09C76-721D-9C91-115F-09D6B9AB0B84}"/>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3" name="Footer Placeholder 2">
            <a:extLst>
              <a:ext uri="{FF2B5EF4-FFF2-40B4-BE49-F238E27FC236}">
                <a16:creationId xmlns:a16="http://schemas.microsoft.com/office/drawing/2014/main" id="{84A64B29-0AA9-F6B0-4925-3ED1C402E31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9382901-E39A-991B-76D7-F3E360B63812}"/>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356101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A733-FC59-C838-01F9-996CF669E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6D952-F365-E340-F35C-09D08D84EB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58E1B2-1D64-8803-461C-D6DB4A27D6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B8012-8A02-1CF9-344C-5A345753301E}"/>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6" name="Footer Placeholder 5">
            <a:extLst>
              <a:ext uri="{FF2B5EF4-FFF2-40B4-BE49-F238E27FC236}">
                <a16:creationId xmlns:a16="http://schemas.microsoft.com/office/drawing/2014/main" id="{73F5C8FB-D1E0-355D-6089-23A24F9377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92FC60-932D-3DC2-A882-86179746DA2A}"/>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723295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0BCE-29DF-0449-625A-370B092F6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5F15C0-1C8B-337A-4AD2-C66945521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0D2FB38-A2B4-9D0A-D929-FB258C65DC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3FE97E-4D47-2ED0-9678-CC4BAB363D47}"/>
              </a:ext>
            </a:extLst>
          </p:cNvPr>
          <p:cNvSpPr>
            <a:spLocks noGrp="1"/>
          </p:cNvSpPr>
          <p:nvPr>
            <p:ph type="dt" sz="half" idx="10"/>
          </p:nvPr>
        </p:nvSpPr>
        <p:spPr/>
        <p:txBody>
          <a:bodyPr/>
          <a:lstStyle/>
          <a:p>
            <a:fld id="{C57141F6-9C68-418E-99D7-9C09CAA75E0B}" type="datetimeFigureOut">
              <a:rPr lang="en-US" smtClean="0"/>
              <a:t>9/3/2024</a:t>
            </a:fld>
            <a:endParaRPr lang="en-US" dirty="0"/>
          </a:p>
        </p:txBody>
      </p:sp>
      <p:sp>
        <p:nvSpPr>
          <p:cNvPr id="6" name="Footer Placeholder 5">
            <a:extLst>
              <a:ext uri="{FF2B5EF4-FFF2-40B4-BE49-F238E27FC236}">
                <a16:creationId xmlns:a16="http://schemas.microsoft.com/office/drawing/2014/main" id="{0BF77214-053A-68C3-F9C6-10D18A4D680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CEF2EA-7C7F-8951-84A1-5346002F3E2C}"/>
              </a:ext>
            </a:extLst>
          </p:cNvPr>
          <p:cNvSpPr>
            <a:spLocks noGrp="1"/>
          </p:cNvSpPr>
          <p:nvPr>
            <p:ph type="sldNum" sz="quarter" idx="12"/>
          </p:nvPr>
        </p:nvSpPr>
        <p:spPr/>
        <p:txBody>
          <a:bodyPr/>
          <a:lstStyle/>
          <a:p>
            <a:fld id="{CD6D77B9-8429-425F-B3BA-4228DD984046}" type="slidenum">
              <a:rPr lang="en-US" smtClean="0"/>
              <a:t>‹#›</a:t>
            </a:fld>
            <a:endParaRPr lang="en-US" dirty="0"/>
          </a:p>
        </p:txBody>
      </p:sp>
    </p:spTree>
    <p:extLst>
      <p:ext uri="{BB962C8B-B14F-4D97-AF65-F5344CB8AC3E}">
        <p14:creationId xmlns:p14="http://schemas.microsoft.com/office/powerpoint/2010/main" val="2222806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74C2D0-6D96-6BAD-CE37-9B22DBCC69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FD8E97-A0B3-3BAA-7E05-C3A19BA7E4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7C437-88B9-17A8-BB90-68726452EC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7141F6-9C68-418E-99D7-9C09CAA75E0B}" type="datetimeFigureOut">
              <a:rPr lang="en-US" smtClean="0"/>
              <a:t>9/3/2024</a:t>
            </a:fld>
            <a:endParaRPr lang="en-US" dirty="0"/>
          </a:p>
        </p:txBody>
      </p:sp>
      <p:sp>
        <p:nvSpPr>
          <p:cNvPr id="5" name="Footer Placeholder 4">
            <a:extLst>
              <a:ext uri="{FF2B5EF4-FFF2-40B4-BE49-F238E27FC236}">
                <a16:creationId xmlns:a16="http://schemas.microsoft.com/office/drawing/2014/main" id="{1944AD53-F477-9AB8-9353-7B2224019B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D86D347-75E9-F7E8-BA69-ED10BB580A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6D77B9-8429-425F-B3BA-4228DD984046}" type="slidenum">
              <a:rPr lang="en-US" smtClean="0"/>
              <a:t>‹#›</a:t>
            </a:fld>
            <a:endParaRPr lang="en-US" dirty="0"/>
          </a:p>
        </p:txBody>
      </p:sp>
    </p:spTree>
    <p:extLst>
      <p:ext uri="{BB962C8B-B14F-4D97-AF65-F5344CB8AC3E}">
        <p14:creationId xmlns:p14="http://schemas.microsoft.com/office/powerpoint/2010/main" val="2127551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www.emobilitysimplified.com/2019/10/what-is-e-mobility-all-you-need-to-know.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vahan.parivahan.gov.in/vahan4dashboard/vahan/view/reportview.xhtml"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www.firstpost.com/" TargetMode="External"/><Relationship Id="rId4" Type="http://schemas.openxmlformats.org/officeDocument/2006/relationships/hyperlink" Target="https://pib.gov.in/" TargetMode="External"/></Relationships>
</file>

<file path=ppt/slides/_rels/slide6.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a circle">
            <a:extLst>
              <a:ext uri="{FF2B5EF4-FFF2-40B4-BE49-F238E27FC236}">
                <a16:creationId xmlns:a16="http://schemas.microsoft.com/office/drawing/2014/main" id="{A0636047-0E88-BBCA-2602-D89CF7B34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955B2A5-1ED3-5204-3F53-FABB51B96A1A}"/>
              </a:ext>
            </a:extLst>
          </p:cNvPr>
          <p:cNvSpPr txBox="1"/>
          <p:nvPr/>
        </p:nvSpPr>
        <p:spPr>
          <a:xfrm>
            <a:off x="275303" y="0"/>
            <a:ext cx="11425084" cy="1723549"/>
          </a:xfrm>
          <a:prstGeom prst="rect">
            <a:avLst/>
          </a:prstGeom>
          <a:noFill/>
        </p:spPr>
        <p:txBody>
          <a:bodyPr wrap="square" rtlCol="0">
            <a:spAutoFit/>
          </a:bodyPr>
          <a:lstStyle/>
          <a:p>
            <a:pPr algn="ctr"/>
            <a:r>
              <a:rPr lang="en-US" sz="4400" dirty="0">
                <a:solidFill>
                  <a:schemeClr val="bg1"/>
                </a:solidFill>
                <a:latin typeface="Sabon Next LT" panose="020B0502040204020203" pitchFamily="2" charset="0"/>
                <a:cs typeface="Sabon Next LT" panose="020B0502040204020203" pitchFamily="2" charset="0"/>
              </a:rPr>
              <a:t>CODE BASICS RESUME PROJECT CHALLENGE 12</a:t>
            </a:r>
          </a:p>
          <a:p>
            <a:pPr algn="ctr"/>
            <a:endParaRPr lang="en-US" dirty="0">
              <a:solidFill>
                <a:schemeClr val="bg1"/>
              </a:solidFill>
              <a:latin typeface="Sabon Next LT" panose="020B0502040204020203" pitchFamily="2" charset="0"/>
              <a:cs typeface="Sabon Next LT" panose="020B0502040204020203" pitchFamily="2" charset="0"/>
            </a:endParaRPr>
          </a:p>
        </p:txBody>
      </p:sp>
      <p:sp>
        <p:nvSpPr>
          <p:cNvPr id="5" name="TextBox 4">
            <a:extLst>
              <a:ext uri="{FF2B5EF4-FFF2-40B4-BE49-F238E27FC236}">
                <a16:creationId xmlns:a16="http://schemas.microsoft.com/office/drawing/2014/main" id="{AD8D3E88-64C4-0A69-F65D-0CE260FC90D1}"/>
              </a:ext>
            </a:extLst>
          </p:cNvPr>
          <p:cNvSpPr txBox="1"/>
          <p:nvPr/>
        </p:nvSpPr>
        <p:spPr>
          <a:xfrm>
            <a:off x="3313471" y="1358590"/>
            <a:ext cx="4709652" cy="461665"/>
          </a:xfrm>
          <a:prstGeom prst="rect">
            <a:avLst/>
          </a:prstGeom>
          <a:noFill/>
        </p:spPr>
        <p:txBody>
          <a:bodyPr wrap="square">
            <a:spAutoFit/>
          </a:bodyPr>
          <a:lstStyle/>
          <a:p>
            <a:endParaRPr lang="en-US" sz="2400" dirty="0">
              <a:solidFill>
                <a:schemeClr val="bg1"/>
              </a:solidFill>
              <a:latin typeface="Sabon Next LT" panose="020B0502040204020203" pitchFamily="2" charset="0"/>
              <a:cs typeface="Sabon Next LT" panose="020B0502040204020203" pitchFamily="2" charset="0"/>
            </a:endParaRPr>
          </a:p>
        </p:txBody>
      </p:sp>
      <p:pic>
        <p:nvPicPr>
          <p:cNvPr id="7" name="Picture 6">
            <a:extLst>
              <a:ext uri="{FF2B5EF4-FFF2-40B4-BE49-F238E27FC236}">
                <a16:creationId xmlns:a16="http://schemas.microsoft.com/office/drawing/2014/main" id="{5619324F-F4F0-0A04-84D4-541E6D38743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flipV="1">
            <a:off x="-1" y="1589422"/>
            <a:ext cx="12192000" cy="5268578"/>
          </a:xfrm>
          <a:prstGeom prst="rect">
            <a:avLst/>
          </a:prstGeom>
        </p:spPr>
      </p:pic>
      <p:sp>
        <p:nvSpPr>
          <p:cNvPr id="9" name="TextBox 8">
            <a:extLst>
              <a:ext uri="{FF2B5EF4-FFF2-40B4-BE49-F238E27FC236}">
                <a16:creationId xmlns:a16="http://schemas.microsoft.com/office/drawing/2014/main" id="{840FBA7F-4D91-32B2-5E6E-2C6A438B4996}"/>
              </a:ext>
            </a:extLst>
          </p:cNvPr>
          <p:cNvSpPr txBox="1"/>
          <p:nvPr/>
        </p:nvSpPr>
        <p:spPr>
          <a:xfrm>
            <a:off x="1799304" y="1589422"/>
            <a:ext cx="9154445" cy="1200329"/>
          </a:xfrm>
          <a:prstGeom prst="rect">
            <a:avLst/>
          </a:prstGeom>
          <a:noFill/>
        </p:spPr>
        <p:txBody>
          <a:bodyPr wrap="square" rtlCol="0">
            <a:spAutoFit/>
          </a:bodyPr>
          <a:lstStyle/>
          <a:p>
            <a:r>
              <a:rPr lang="en-US" sz="3600" dirty="0">
                <a:solidFill>
                  <a:schemeClr val="tx1">
                    <a:lumMod val="95000"/>
                    <a:lumOff val="5000"/>
                  </a:schemeClr>
                </a:solidFill>
                <a:latin typeface="Sabon Next LT" panose="020B0502040204020203" pitchFamily="2" charset="0"/>
                <a:cs typeface="Sabon Next LT" panose="020B0502040204020203" pitchFamily="2" charset="0"/>
              </a:rPr>
              <a:t>ELECTRIC VEHICLE ANALYSIS IN INDIA</a:t>
            </a:r>
          </a:p>
          <a:p>
            <a:endParaRPr lang="en-US" sz="3600" dirty="0">
              <a:solidFill>
                <a:schemeClr val="tx1">
                  <a:lumMod val="95000"/>
                  <a:lumOff val="5000"/>
                </a:schemeClr>
              </a:solidFill>
              <a:latin typeface="Sabon Next LT" panose="020B0502040204020203" pitchFamily="2" charset="0"/>
              <a:cs typeface="Sabon Next LT" panose="020B0502040204020203" pitchFamily="2" charset="0"/>
            </a:endParaRPr>
          </a:p>
        </p:txBody>
      </p:sp>
      <p:sp>
        <p:nvSpPr>
          <p:cNvPr id="4" name="TextBox 3">
            <a:extLst>
              <a:ext uri="{FF2B5EF4-FFF2-40B4-BE49-F238E27FC236}">
                <a16:creationId xmlns:a16="http://schemas.microsoft.com/office/drawing/2014/main" id="{73336963-A94F-ED3B-4436-B5E90688B422}"/>
              </a:ext>
            </a:extLst>
          </p:cNvPr>
          <p:cNvSpPr txBox="1"/>
          <p:nvPr/>
        </p:nvSpPr>
        <p:spPr>
          <a:xfrm>
            <a:off x="6744928" y="5936857"/>
            <a:ext cx="2192595" cy="646331"/>
          </a:xfrm>
          <a:prstGeom prst="rect">
            <a:avLst/>
          </a:prstGeom>
          <a:noFill/>
        </p:spPr>
        <p:txBody>
          <a:bodyPr wrap="square" rtlCol="0">
            <a:spAutoFit/>
          </a:bodyPr>
          <a:lstStyle/>
          <a:p>
            <a:r>
              <a:rPr lang="en-US" dirty="0"/>
              <a:t>Submitted by: </a:t>
            </a:r>
          </a:p>
          <a:p>
            <a:r>
              <a:rPr lang="en-US" dirty="0"/>
              <a:t>B. Vasantha Pyari</a:t>
            </a:r>
          </a:p>
        </p:txBody>
      </p:sp>
      <p:pic>
        <p:nvPicPr>
          <p:cNvPr id="6" name="Picture 5" descr="A logo with a circle and a letter&#10;&#10;Description automatically generated">
            <a:extLst>
              <a:ext uri="{FF2B5EF4-FFF2-40B4-BE49-F238E27FC236}">
                <a16:creationId xmlns:a16="http://schemas.microsoft.com/office/drawing/2014/main" id="{9A9814B0-5981-4914-1A09-DA2439615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372"/>
            <a:ext cx="1148894" cy="1113922"/>
          </a:xfrm>
          <a:prstGeom prst="rect">
            <a:avLst/>
          </a:prstGeom>
        </p:spPr>
      </p:pic>
    </p:spTree>
    <p:extLst>
      <p:ext uri="{BB962C8B-B14F-4D97-AF65-F5344CB8AC3E}">
        <p14:creationId xmlns:p14="http://schemas.microsoft.com/office/powerpoint/2010/main" val="3209772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AFE4E7A8-F415-7BC9-A659-FE1D507EE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0DCA1B5-219F-61CB-6663-732B889E44F9}"/>
              </a:ext>
            </a:extLst>
          </p:cNvPr>
          <p:cNvSpPr txBox="1"/>
          <p:nvPr/>
        </p:nvSpPr>
        <p:spPr>
          <a:xfrm>
            <a:off x="2026222" y="351729"/>
            <a:ext cx="9207910" cy="369332"/>
          </a:xfrm>
          <a:prstGeom prst="rect">
            <a:avLst/>
          </a:prstGeom>
          <a:noFill/>
        </p:spPr>
        <p:txBody>
          <a:bodyPr wrap="square">
            <a:spAutoFit/>
          </a:bodyPr>
          <a:lstStyle/>
          <a:p>
            <a:r>
              <a:rPr lang="en-US" dirty="0">
                <a:solidFill>
                  <a:schemeClr val="bg1"/>
                </a:solidFill>
              </a:rPr>
              <a:t>3. List the states with negative penetration (decline) in EV sales from 2022 to 2024? </a:t>
            </a:r>
          </a:p>
        </p:txBody>
      </p:sp>
      <p:sp>
        <p:nvSpPr>
          <p:cNvPr id="25" name="TextBox 24">
            <a:extLst>
              <a:ext uri="{FF2B5EF4-FFF2-40B4-BE49-F238E27FC236}">
                <a16:creationId xmlns:a16="http://schemas.microsoft.com/office/drawing/2014/main" id="{359AA886-3030-DE30-0231-2A05DC847F5D}"/>
              </a:ext>
            </a:extLst>
          </p:cNvPr>
          <p:cNvSpPr txBox="1"/>
          <p:nvPr/>
        </p:nvSpPr>
        <p:spPr>
          <a:xfrm>
            <a:off x="467032" y="5599407"/>
            <a:ext cx="9876504" cy="369332"/>
          </a:xfrm>
          <a:prstGeom prst="rect">
            <a:avLst/>
          </a:prstGeom>
          <a:noFill/>
        </p:spPr>
        <p:txBody>
          <a:bodyPr wrap="square">
            <a:spAutoFit/>
          </a:bodyPr>
          <a:lstStyle/>
          <a:p>
            <a:r>
              <a:rPr lang="en-US" dirty="0">
                <a:solidFill>
                  <a:schemeClr val="bg1"/>
                </a:solidFill>
              </a:rPr>
              <a:t>Penetration Change in EV  = Penetration rate of Ending Year -  Penetration rate of Starting Year</a:t>
            </a:r>
          </a:p>
        </p:txBody>
      </p:sp>
      <p:sp>
        <p:nvSpPr>
          <p:cNvPr id="17" name="TextBox 16">
            <a:extLst>
              <a:ext uri="{FF2B5EF4-FFF2-40B4-BE49-F238E27FC236}">
                <a16:creationId xmlns:a16="http://schemas.microsoft.com/office/drawing/2014/main" id="{F17D2733-3007-35F6-C74E-5C7F82EB64A6}"/>
              </a:ext>
            </a:extLst>
          </p:cNvPr>
          <p:cNvSpPr txBox="1"/>
          <p:nvPr/>
        </p:nvSpPr>
        <p:spPr>
          <a:xfrm>
            <a:off x="127821" y="6418953"/>
            <a:ext cx="246789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pic>
        <p:nvPicPr>
          <p:cNvPr id="6" name="Picture 5" descr="A logo with a circle and a letter&#10;&#10;Description automatically generated">
            <a:extLst>
              <a:ext uri="{FF2B5EF4-FFF2-40B4-BE49-F238E27FC236}">
                <a16:creationId xmlns:a16="http://schemas.microsoft.com/office/drawing/2014/main" id="{778FBBFF-FE4A-CEFD-A1FC-3CA8B374A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pic>
        <p:nvPicPr>
          <p:cNvPr id="5" name="Picture 4">
            <a:extLst>
              <a:ext uri="{FF2B5EF4-FFF2-40B4-BE49-F238E27FC236}">
                <a16:creationId xmlns:a16="http://schemas.microsoft.com/office/drawing/2014/main" id="{FB804D21-A5B4-A1E2-D93A-DBE40EA62555}"/>
              </a:ext>
            </a:extLst>
          </p:cNvPr>
          <p:cNvPicPr>
            <a:picLocks noChangeAspect="1"/>
          </p:cNvPicPr>
          <p:nvPr/>
        </p:nvPicPr>
        <p:blipFill>
          <a:blip r:embed="rId4"/>
          <a:stretch>
            <a:fillRect/>
          </a:stretch>
        </p:blipFill>
        <p:spPr>
          <a:xfrm>
            <a:off x="596279" y="1496820"/>
            <a:ext cx="4933021" cy="3864359"/>
          </a:xfrm>
          <a:prstGeom prst="rect">
            <a:avLst/>
          </a:prstGeom>
        </p:spPr>
      </p:pic>
      <p:pic>
        <p:nvPicPr>
          <p:cNvPr id="8" name="Picture 7">
            <a:extLst>
              <a:ext uri="{FF2B5EF4-FFF2-40B4-BE49-F238E27FC236}">
                <a16:creationId xmlns:a16="http://schemas.microsoft.com/office/drawing/2014/main" id="{5CD9C450-AFBB-A9D1-C661-32126FA1EAA6}"/>
              </a:ext>
            </a:extLst>
          </p:cNvPr>
          <p:cNvPicPr>
            <a:picLocks noChangeAspect="1"/>
          </p:cNvPicPr>
          <p:nvPr/>
        </p:nvPicPr>
        <p:blipFill>
          <a:blip r:embed="rId5"/>
          <a:stretch>
            <a:fillRect/>
          </a:stretch>
        </p:blipFill>
        <p:spPr>
          <a:xfrm>
            <a:off x="5800781" y="1496820"/>
            <a:ext cx="4816172" cy="3864359"/>
          </a:xfrm>
          <a:prstGeom prst="rect">
            <a:avLst/>
          </a:prstGeom>
        </p:spPr>
      </p:pic>
    </p:spTree>
    <p:extLst>
      <p:ext uri="{BB962C8B-B14F-4D97-AF65-F5344CB8AC3E}">
        <p14:creationId xmlns:p14="http://schemas.microsoft.com/office/powerpoint/2010/main" val="5109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3DE35E06-EA8D-569C-60B4-3C5A92B00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9" y="0"/>
            <a:ext cx="12209479" cy="6867832"/>
          </a:xfrm>
          <a:prstGeom prst="rect">
            <a:avLst/>
          </a:prstGeom>
        </p:spPr>
      </p:pic>
      <p:sp>
        <p:nvSpPr>
          <p:cNvPr id="4" name="TextBox 3">
            <a:extLst>
              <a:ext uri="{FF2B5EF4-FFF2-40B4-BE49-F238E27FC236}">
                <a16:creationId xmlns:a16="http://schemas.microsoft.com/office/drawing/2014/main" id="{0AFF5E25-3865-013C-4E07-2E45745B1DC9}"/>
              </a:ext>
            </a:extLst>
          </p:cNvPr>
          <p:cNvSpPr txBox="1"/>
          <p:nvPr/>
        </p:nvSpPr>
        <p:spPr>
          <a:xfrm>
            <a:off x="2271251" y="394589"/>
            <a:ext cx="7816645"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4. What are the quarterly trends based on sales volume for the top 5 EV makers (4-wheelers) from 2022 to 2024? </a:t>
            </a:r>
          </a:p>
        </p:txBody>
      </p:sp>
      <p:sp>
        <p:nvSpPr>
          <p:cNvPr id="2" name="TextBox 1">
            <a:extLst>
              <a:ext uri="{FF2B5EF4-FFF2-40B4-BE49-F238E27FC236}">
                <a16:creationId xmlns:a16="http://schemas.microsoft.com/office/drawing/2014/main" id="{C5ACEB76-6C5F-83B9-862A-759FE7777892}"/>
              </a:ext>
            </a:extLst>
          </p:cNvPr>
          <p:cNvSpPr txBox="1"/>
          <p:nvPr/>
        </p:nvSpPr>
        <p:spPr>
          <a:xfrm>
            <a:off x="196647" y="6336747"/>
            <a:ext cx="2605548"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pic>
        <p:nvPicPr>
          <p:cNvPr id="7" name="Picture 6" descr="A logo with a circle and a letter&#10;&#10;Description automatically generated">
            <a:extLst>
              <a:ext uri="{FF2B5EF4-FFF2-40B4-BE49-F238E27FC236}">
                <a16:creationId xmlns:a16="http://schemas.microsoft.com/office/drawing/2014/main" id="{045ECD2D-2B1F-DDE6-C2C3-1B844FB17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8" y="0"/>
            <a:ext cx="934065" cy="905632"/>
          </a:xfrm>
          <a:prstGeom prst="rect">
            <a:avLst/>
          </a:prstGeom>
        </p:spPr>
      </p:pic>
      <p:pic>
        <p:nvPicPr>
          <p:cNvPr id="10" name="Picture 9">
            <a:extLst>
              <a:ext uri="{FF2B5EF4-FFF2-40B4-BE49-F238E27FC236}">
                <a16:creationId xmlns:a16="http://schemas.microsoft.com/office/drawing/2014/main" id="{3EDCF544-8677-294B-8556-53AF2D77A98D}"/>
              </a:ext>
            </a:extLst>
          </p:cNvPr>
          <p:cNvPicPr>
            <a:picLocks noChangeAspect="1"/>
          </p:cNvPicPr>
          <p:nvPr/>
        </p:nvPicPr>
        <p:blipFill>
          <a:blip r:embed="rId4"/>
          <a:stretch>
            <a:fillRect/>
          </a:stretch>
        </p:blipFill>
        <p:spPr>
          <a:xfrm>
            <a:off x="3298764" y="4009379"/>
            <a:ext cx="4547421" cy="2648983"/>
          </a:xfrm>
          <a:prstGeom prst="rect">
            <a:avLst/>
          </a:prstGeom>
        </p:spPr>
      </p:pic>
      <p:pic>
        <p:nvPicPr>
          <p:cNvPr id="12" name="Picture 11">
            <a:extLst>
              <a:ext uri="{FF2B5EF4-FFF2-40B4-BE49-F238E27FC236}">
                <a16:creationId xmlns:a16="http://schemas.microsoft.com/office/drawing/2014/main" id="{8906B9CC-68C7-190E-D7CB-313418B53DF1}"/>
              </a:ext>
            </a:extLst>
          </p:cNvPr>
          <p:cNvPicPr>
            <a:picLocks noChangeAspect="1"/>
          </p:cNvPicPr>
          <p:nvPr/>
        </p:nvPicPr>
        <p:blipFill>
          <a:blip r:embed="rId5"/>
          <a:stretch>
            <a:fillRect/>
          </a:stretch>
        </p:blipFill>
        <p:spPr>
          <a:xfrm>
            <a:off x="6179573" y="1210262"/>
            <a:ext cx="4547421" cy="2617325"/>
          </a:xfrm>
          <a:prstGeom prst="rect">
            <a:avLst/>
          </a:prstGeom>
        </p:spPr>
      </p:pic>
      <p:pic>
        <p:nvPicPr>
          <p:cNvPr id="14" name="Picture 13">
            <a:extLst>
              <a:ext uri="{FF2B5EF4-FFF2-40B4-BE49-F238E27FC236}">
                <a16:creationId xmlns:a16="http://schemas.microsoft.com/office/drawing/2014/main" id="{DB6B1876-6C65-DC25-5546-DEF0389AC7D8}"/>
              </a:ext>
            </a:extLst>
          </p:cNvPr>
          <p:cNvPicPr>
            <a:picLocks noChangeAspect="1"/>
          </p:cNvPicPr>
          <p:nvPr/>
        </p:nvPicPr>
        <p:blipFill>
          <a:blip r:embed="rId6"/>
          <a:stretch>
            <a:fillRect/>
          </a:stretch>
        </p:blipFill>
        <p:spPr>
          <a:xfrm>
            <a:off x="1273931" y="1210262"/>
            <a:ext cx="4547421" cy="2642322"/>
          </a:xfrm>
          <a:prstGeom prst="rect">
            <a:avLst/>
          </a:prstGeom>
        </p:spPr>
      </p:pic>
    </p:spTree>
    <p:extLst>
      <p:ext uri="{BB962C8B-B14F-4D97-AF65-F5344CB8AC3E}">
        <p14:creationId xmlns:p14="http://schemas.microsoft.com/office/powerpoint/2010/main" val="408121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099CFB23-F8A7-F207-6FE6-3BF0F026A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2072"/>
          </a:xfrm>
          <a:prstGeom prst="rect">
            <a:avLst/>
          </a:prstGeom>
        </p:spPr>
      </p:pic>
      <p:sp>
        <p:nvSpPr>
          <p:cNvPr id="4" name="TextBox 3">
            <a:extLst>
              <a:ext uri="{FF2B5EF4-FFF2-40B4-BE49-F238E27FC236}">
                <a16:creationId xmlns:a16="http://schemas.microsoft.com/office/drawing/2014/main" id="{94B11A6E-F9D3-EC3D-20DD-0F209943CBD3}"/>
              </a:ext>
            </a:extLst>
          </p:cNvPr>
          <p:cNvSpPr txBox="1"/>
          <p:nvPr/>
        </p:nvSpPr>
        <p:spPr>
          <a:xfrm>
            <a:off x="2369574" y="355260"/>
            <a:ext cx="7639665"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5. How do the EV sales and penetration rates in Delhi compare to Karnataka for 2024? </a:t>
            </a:r>
          </a:p>
        </p:txBody>
      </p:sp>
      <p:sp>
        <p:nvSpPr>
          <p:cNvPr id="11" name="TextBox 10">
            <a:extLst>
              <a:ext uri="{FF2B5EF4-FFF2-40B4-BE49-F238E27FC236}">
                <a16:creationId xmlns:a16="http://schemas.microsoft.com/office/drawing/2014/main" id="{EEE3C4E3-D2C9-A7C2-F4B9-8C787980205A}"/>
              </a:ext>
            </a:extLst>
          </p:cNvPr>
          <p:cNvSpPr txBox="1"/>
          <p:nvPr/>
        </p:nvSpPr>
        <p:spPr>
          <a:xfrm>
            <a:off x="172065" y="6502740"/>
            <a:ext cx="278744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pic>
        <p:nvPicPr>
          <p:cNvPr id="12" name="Picture 11">
            <a:extLst>
              <a:ext uri="{FF2B5EF4-FFF2-40B4-BE49-F238E27FC236}">
                <a16:creationId xmlns:a16="http://schemas.microsoft.com/office/drawing/2014/main" id="{B8F763CB-840A-2421-8EFD-4FBFACE9AF76}"/>
              </a:ext>
            </a:extLst>
          </p:cNvPr>
          <p:cNvPicPr>
            <a:picLocks noChangeAspect="1"/>
          </p:cNvPicPr>
          <p:nvPr/>
        </p:nvPicPr>
        <p:blipFill>
          <a:blip r:embed="rId3"/>
          <a:stretch>
            <a:fillRect/>
          </a:stretch>
        </p:blipFill>
        <p:spPr>
          <a:xfrm>
            <a:off x="6189406" y="1817230"/>
            <a:ext cx="3886537" cy="3223539"/>
          </a:xfrm>
          <a:prstGeom prst="rect">
            <a:avLst/>
          </a:prstGeom>
        </p:spPr>
      </p:pic>
      <p:pic>
        <p:nvPicPr>
          <p:cNvPr id="14" name="Picture 13">
            <a:extLst>
              <a:ext uri="{FF2B5EF4-FFF2-40B4-BE49-F238E27FC236}">
                <a16:creationId xmlns:a16="http://schemas.microsoft.com/office/drawing/2014/main" id="{28F3CFE8-5A28-2B7A-D292-7FF0563963AC}"/>
              </a:ext>
            </a:extLst>
          </p:cNvPr>
          <p:cNvPicPr>
            <a:picLocks noChangeAspect="1"/>
          </p:cNvPicPr>
          <p:nvPr/>
        </p:nvPicPr>
        <p:blipFill>
          <a:blip r:embed="rId4"/>
          <a:stretch>
            <a:fillRect/>
          </a:stretch>
        </p:blipFill>
        <p:spPr>
          <a:xfrm>
            <a:off x="1773938" y="1817230"/>
            <a:ext cx="3924640" cy="3238781"/>
          </a:xfrm>
          <a:prstGeom prst="rect">
            <a:avLst/>
          </a:prstGeom>
        </p:spPr>
      </p:pic>
      <p:pic>
        <p:nvPicPr>
          <p:cNvPr id="6" name="Picture 5" descr="A logo with a circle and a letter&#10;&#10;Description automatically generated">
            <a:extLst>
              <a:ext uri="{FF2B5EF4-FFF2-40B4-BE49-F238E27FC236}">
                <a16:creationId xmlns:a16="http://schemas.microsoft.com/office/drawing/2014/main" id="{1B1C0DE1-B53A-4598-66F4-1A79ADDEAB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34065" cy="905632"/>
          </a:xfrm>
          <a:prstGeom prst="rect">
            <a:avLst/>
          </a:prstGeom>
        </p:spPr>
      </p:pic>
    </p:spTree>
    <p:extLst>
      <p:ext uri="{BB962C8B-B14F-4D97-AF65-F5344CB8AC3E}">
        <p14:creationId xmlns:p14="http://schemas.microsoft.com/office/powerpoint/2010/main" val="401205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72"/>
            <a:ext cx="12192000" cy="6877633"/>
          </a:xfrm>
          <a:prstGeom prst="rect">
            <a:avLst/>
          </a:prstGeom>
        </p:spPr>
      </p:pic>
      <p:sp>
        <p:nvSpPr>
          <p:cNvPr id="4" name="TextBox 3">
            <a:extLst>
              <a:ext uri="{FF2B5EF4-FFF2-40B4-BE49-F238E27FC236}">
                <a16:creationId xmlns:a16="http://schemas.microsoft.com/office/drawing/2014/main" id="{D7FD174B-CD2D-7F54-AA28-E147257F0D9D}"/>
              </a:ext>
            </a:extLst>
          </p:cNvPr>
          <p:cNvSpPr txBox="1"/>
          <p:nvPr/>
        </p:nvSpPr>
        <p:spPr>
          <a:xfrm>
            <a:off x="2123767" y="278941"/>
            <a:ext cx="7944465"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6. List down the compounded annual growth rate (CAGR) in 4-wheeler units for the top 5 makers from 2022 to 2024. </a:t>
            </a:r>
          </a:p>
        </p:txBody>
      </p:sp>
      <p:sp>
        <p:nvSpPr>
          <p:cNvPr id="8" name="TextBox 7">
            <a:extLst>
              <a:ext uri="{FF2B5EF4-FFF2-40B4-BE49-F238E27FC236}">
                <a16:creationId xmlns:a16="http://schemas.microsoft.com/office/drawing/2014/main" id="{8DA369A1-652F-B595-3513-47485BFCF82C}"/>
              </a:ext>
            </a:extLst>
          </p:cNvPr>
          <p:cNvSpPr txBox="1"/>
          <p:nvPr/>
        </p:nvSpPr>
        <p:spPr>
          <a:xfrm>
            <a:off x="570272" y="5952584"/>
            <a:ext cx="4424516" cy="923330"/>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CAGR = Compound Annual Growth Rate, EV = Electric Vehicle</a:t>
            </a:r>
          </a:p>
          <a:p>
            <a:endParaRPr lang="en-US" dirty="0"/>
          </a:p>
        </p:txBody>
      </p:sp>
      <p:sp>
        <p:nvSpPr>
          <p:cNvPr id="2" name="TextBox 1">
            <a:extLst>
              <a:ext uri="{FF2B5EF4-FFF2-40B4-BE49-F238E27FC236}">
                <a16:creationId xmlns:a16="http://schemas.microsoft.com/office/drawing/2014/main" id="{600028D8-86DE-70A6-E31D-B0E75A435CF8}"/>
              </a:ext>
            </a:extLst>
          </p:cNvPr>
          <p:cNvSpPr txBox="1"/>
          <p:nvPr/>
        </p:nvSpPr>
        <p:spPr>
          <a:xfrm rot="10800000" flipH="1" flipV="1">
            <a:off x="6769507" y="3713342"/>
            <a:ext cx="5496233" cy="1200329"/>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CAGR 	             = Compound Annual Growth Rate</a:t>
            </a:r>
          </a:p>
          <a:p>
            <a:r>
              <a:rPr lang="en-US" dirty="0">
                <a:solidFill>
                  <a:schemeClr val="bg1"/>
                </a:solidFill>
                <a:latin typeface="Segoe UI" panose="020B0502040204020203" pitchFamily="34" charset="0"/>
                <a:cs typeface="Segoe UI" panose="020B0502040204020203" pitchFamily="34" charset="0"/>
              </a:rPr>
              <a:t>Ending value       = Ending Year</a:t>
            </a:r>
          </a:p>
          <a:p>
            <a:r>
              <a:rPr lang="en-US" dirty="0">
                <a:solidFill>
                  <a:schemeClr val="bg1"/>
                </a:solidFill>
                <a:latin typeface="Segoe UI" panose="020B0502040204020203" pitchFamily="34" charset="0"/>
                <a:cs typeface="Segoe UI" panose="020B0502040204020203" pitchFamily="34" charset="0"/>
              </a:rPr>
              <a:t>Beginning Value  = Starting Year</a:t>
            </a:r>
          </a:p>
          <a:p>
            <a:r>
              <a:rPr lang="en-US" dirty="0">
                <a:solidFill>
                  <a:schemeClr val="bg1"/>
                </a:solidFill>
                <a:latin typeface="Segoe UI" panose="020B0502040204020203" pitchFamily="34" charset="0"/>
                <a:cs typeface="Segoe UI" panose="020B0502040204020203" pitchFamily="34" charset="0"/>
              </a:rPr>
              <a:t>t 	             = Ending year – Starting Year</a:t>
            </a:r>
          </a:p>
        </p:txBody>
      </p:sp>
      <p:pic>
        <p:nvPicPr>
          <p:cNvPr id="5" name="Picture 4">
            <a:extLst>
              <a:ext uri="{FF2B5EF4-FFF2-40B4-BE49-F238E27FC236}">
                <a16:creationId xmlns:a16="http://schemas.microsoft.com/office/drawing/2014/main" id="{649B5FB2-99D8-EEAD-ECCE-54DA82C06F32}"/>
              </a:ext>
            </a:extLst>
          </p:cNvPr>
          <p:cNvPicPr>
            <a:picLocks noChangeAspect="1"/>
          </p:cNvPicPr>
          <p:nvPr/>
        </p:nvPicPr>
        <p:blipFill>
          <a:blip r:embed="rId3"/>
          <a:stretch>
            <a:fillRect/>
          </a:stretch>
        </p:blipFill>
        <p:spPr>
          <a:xfrm>
            <a:off x="6833418" y="2045256"/>
            <a:ext cx="4552335" cy="1383744"/>
          </a:xfrm>
          <a:prstGeom prst="rect">
            <a:avLst/>
          </a:prstGeom>
        </p:spPr>
      </p:pic>
      <p:pic>
        <p:nvPicPr>
          <p:cNvPr id="11" name="Picture 10" descr="A logo with a circle and a letter&#10;&#10;Description automatically generated">
            <a:extLst>
              <a:ext uri="{FF2B5EF4-FFF2-40B4-BE49-F238E27FC236}">
                <a16:creationId xmlns:a16="http://schemas.microsoft.com/office/drawing/2014/main" id="{DCAA322D-EF5D-C4B4-B13D-54FB3FFB7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pic>
        <p:nvPicPr>
          <p:cNvPr id="14" name="Picture 13">
            <a:extLst>
              <a:ext uri="{FF2B5EF4-FFF2-40B4-BE49-F238E27FC236}">
                <a16:creationId xmlns:a16="http://schemas.microsoft.com/office/drawing/2014/main" id="{475214DA-B1FB-BD3A-E18A-60231070D8FA}"/>
              </a:ext>
            </a:extLst>
          </p:cNvPr>
          <p:cNvPicPr>
            <a:picLocks noChangeAspect="1"/>
          </p:cNvPicPr>
          <p:nvPr/>
        </p:nvPicPr>
        <p:blipFill>
          <a:blip r:embed="rId5"/>
          <a:stretch>
            <a:fillRect/>
          </a:stretch>
        </p:blipFill>
        <p:spPr>
          <a:xfrm>
            <a:off x="415839" y="1526382"/>
            <a:ext cx="6171063" cy="4087838"/>
          </a:xfrm>
          <a:prstGeom prst="rect">
            <a:avLst/>
          </a:prstGeom>
        </p:spPr>
      </p:pic>
    </p:spTree>
    <p:extLst>
      <p:ext uri="{BB962C8B-B14F-4D97-AF65-F5344CB8AC3E}">
        <p14:creationId xmlns:p14="http://schemas.microsoft.com/office/powerpoint/2010/main" val="232851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64"/>
            <a:ext cx="12192000" cy="6877664"/>
          </a:xfrm>
          <a:prstGeom prst="rect">
            <a:avLst/>
          </a:prstGeom>
        </p:spPr>
      </p:pic>
      <p:sp>
        <p:nvSpPr>
          <p:cNvPr id="4" name="TextBox 3">
            <a:extLst>
              <a:ext uri="{FF2B5EF4-FFF2-40B4-BE49-F238E27FC236}">
                <a16:creationId xmlns:a16="http://schemas.microsoft.com/office/drawing/2014/main" id="{D9979A8F-6DF8-6734-8766-34ECC5852F69}"/>
              </a:ext>
            </a:extLst>
          </p:cNvPr>
          <p:cNvSpPr txBox="1"/>
          <p:nvPr/>
        </p:nvSpPr>
        <p:spPr>
          <a:xfrm>
            <a:off x="1809135" y="423238"/>
            <a:ext cx="8406581"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7. List down the top 10 states that had the highest compounded annual growth rate (CAGR) from 2022 to 2024 in total vehicles sold. </a:t>
            </a:r>
          </a:p>
        </p:txBody>
      </p:sp>
      <p:pic>
        <p:nvPicPr>
          <p:cNvPr id="6" name="Picture 5">
            <a:extLst>
              <a:ext uri="{FF2B5EF4-FFF2-40B4-BE49-F238E27FC236}">
                <a16:creationId xmlns:a16="http://schemas.microsoft.com/office/drawing/2014/main" id="{C103E651-5988-F084-683E-AF850D064639}"/>
              </a:ext>
            </a:extLst>
          </p:cNvPr>
          <p:cNvPicPr>
            <a:picLocks noChangeAspect="1"/>
          </p:cNvPicPr>
          <p:nvPr/>
        </p:nvPicPr>
        <p:blipFill>
          <a:blip r:embed="rId3"/>
          <a:stretch>
            <a:fillRect/>
          </a:stretch>
        </p:blipFill>
        <p:spPr>
          <a:xfrm>
            <a:off x="2838921" y="1370260"/>
            <a:ext cx="4871369" cy="4433009"/>
          </a:xfrm>
          <a:prstGeom prst="rect">
            <a:avLst/>
          </a:prstGeom>
        </p:spPr>
      </p:pic>
      <p:sp>
        <p:nvSpPr>
          <p:cNvPr id="7" name="TextBox 6">
            <a:extLst>
              <a:ext uri="{FF2B5EF4-FFF2-40B4-BE49-F238E27FC236}">
                <a16:creationId xmlns:a16="http://schemas.microsoft.com/office/drawing/2014/main" id="{615792BE-B3CE-8021-2D68-6B91080A5F2D}"/>
              </a:ext>
            </a:extLst>
          </p:cNvPr>
          <p:cNvSpPr txBox="1"/>
          <p:nvPr/>
        </p:nvSpPr>
        <p:spPr>
          <a:xfrm>
            <a:off x="6096001" y="2138498"/>
            <a:ext cx="5034116" cy="646331"/>
          </a:xfrm>
          <a:prstGeom prst="rect">
            <a:avLst/>
          </a:prstGeom>
          <a:noFill/>
        </p:spPr>
        <p:txBody>
          <a:bodyPr wrap="square" rtlCol="0">
            <a:spAutoFit/>
          </a:bodyPr>
          <a:lstStyle/>
          <a:p>
            <a:r>
              <a:rPr lang="en-US" dirty="0">
                <a:effectLst/>
              </a:rPr>
              <a:t>​</a:t>
            </a:r>
            <a:br>
              <a:rPr lang="en-US" b="0" i="0" dirty="0">
                <a:solidFill>
                  <a:srgbClr val="111111"/>
                </a:solidFill>
                <a:effectLst/>
                <a:highlight>
                  <a:srgbClr val="FFFFFF"/>
                </a:highlight>
                <a:latin typeface="KaTeX_Main"/>
              </a:rPr>
            </a:br>
            <a:endParaRPr lang="en-US" dirty="0"/>
          </a:p>
        </p:txBody>
      </p:sp>
      <p:sp>
        <p:nvSpPr>
          <p:cNvPr id="2" name="TextBox 1">
            <a:extLst>
              <a:ext uri="{FF2B5EF4-FFF2-40B4-BE49-F238E27FC236}">
                <a16:creationId xmlns:a16="http://schemas.microsoft.com/office/drawing/2014/main" id="{2A06FA9E-1701-BA35-0543-4BCC4DBD2D4C}"/>
              </a:ext>
            </a:extLst>
          </p:cNvPr>
          <p:cNvSpPr txBox="1"/>
          <p:nvPr/>
        </p:nvSpPr>
        <p:spPr>
          <a:xfrm>
            <a:off x="304801" y="6007469"/>
            <a:ext cx="4424516" cy="646331"/>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CAGR = Compound Annual Growth Rate, EV = Electric Vehicle</a:t>
            </a:r>
          </a:p>
        </p:txBody>
      </p:sp>
      <p:pic>
        <p:nvPicPr>
          <p:cNvPr id="9" name="Picture 8" descr="A logo with a circle and a letter&#10;&#10;Description automatically generated">
            <a:extLst>
              <a:ext uri="{FF2B5EF4-FFF2-40B4-BE49-F238E27FC236}">
                <a16:creationId xmlns:a16="http://schemas.microsoft.com/office/drawing/2014/main" id="{7D77D8C7-FC32-877D-6D42-F0D6D4531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54664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D8C6522-37C5-0FA3-7F98-1258C8DC3AAB}"/>
              </a:ext>
            </a:extLst>
          </p:cNvPr>
          <p:cNvSpPr txBox="1"/>
          <p:nvPr/>
        </p:nvSpPr>
        <p:spPr>
          <a:xfrm>
            <a:off x="2109019" y="419171"/>
            <a:ext cx="7973961"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8. What are the peak and low season months for EV sales based on the data from 2022 to 2024? </a:t>
            </a:r>
          </a:p>
        </p:txBody>
      </p:sp>
      <p:pic>
        <p:nvPicPr>
          <p:cNvPr id="6" name="Picture 5">
            <a:extLst>
              <a:ext uri="{FF2B5EF4-FFF2-40B4-BE49-F238E27FC236}">
                <a16:creationId xmlns:a16="http://schemas.microsoft.com/office/drawing/2014/main" id="{6488CA69-78C1-D630-10FE-F7DE0155380B}"/>
              </a:ext>
            </a:extLst>
          </p:cNvPr>
          <p:cNvPicPr>
            <a:picLocks noChangeAspect="1"/>
          </p:cNvPicPr>
          <p:nvPr/>
        </p:nvPicPr>
        <p:blipFill>
          <a:blip r:embed="rId3"/>
          <a:stretch>
            <a:fillRect/>
          </a:stretch>
        </p:blipFill>
        <p:spPr>
          <a:xfrm>
            <a:off x="514983" y="1649286"/>
            <a:ext cx="7730577" cy="3559428"/>
          </a:xfrm>
          <a:prstGeom prst="rect">
            <a:avLst/>
          </a:prstGeom>
        </p:spPr>
      </p:pic>
      <p:sp>
        <p:nvSpPr>
          <p:cNvPr id="7" name="TextBox 6">
            <a:extLst>
              <a:ext uri="{FF2B5EF4-FFF2-40B4-BE49-F238E27FC236}">
                <a16:creationId xmlns:a16="http://schemas.microsoft.com/office/drawing/2014/main" id="{D6A3874A-745B-AA30-E18C-9608683868F3}"/>
              </a:ext>
            </a:extLst>
          </p:cNvPr>
          <p:cNvSpPr txBox="1"/>
          <p:nvPr/>
        </p:nvSpPr>
        <p:spPr>
          <a:xfrm>
            <a:off x="7546259" y="1193766"/>
            <a:ext cx="3667432" cy="5078313"/>
          </a:xfrm>
          <a:prstGeom prst="rect">
            <a:avLst/>
          </a:prstGeom>
          <a:noFill/>
        </p:spPr>
        <p:txBody>
          <a:bodyPr wrap="square" rtlCol="0">
            <a:spAutoFit/>
          </a:bodyPr>
          <a:lstStyle/>
          <a:p>
            <a:pPr algn="ctr"/>
            <a:r>
              <a:rPr lang="en-US" b="1" u="sng" dirty="0">
                <a:solidFill>
                  <a:schemeClr val="bg1"/>
                </a:solidFill>
                <a:latin typeface="Segoe UI" panose="020B0502040204020203" pitchFamily="34" charset="0"/>
                <a:cs typeface="Segoe UI" panose="020B0502040204020203" pitchFamily="34" charset="0"/>
              </a:rPr>
              <a:t>2022</a:t>
            </a:r>
          </a:p>
          <a:p>
            <a:pPr algn="ctr"/>
            <a:r>
              <a:rPr lang="en-US" dirty="0">
                <a:solidFill>
                  <a:schemeClr val="bg1"/>
                </a:solidFill>
                <a:latin typeface="Segoe UI" panose="020B0502040204020203" pitchFamily="34" charset="0"/>
                <a:cs typeface="Segoe UI" panose="020B0502040204020203" pitchFamily="34" charset="0"/>
              </a:rPr>
              <a:t>Peak Months </a:t>
            </a:r>
          </a:p>
          <a:p>
            <a:pPr algn="ctr"/>
            <a:r>
              <a:rPr lang="en-US" dirty="0">
                <a:highlight>
                  <a:srgbClr val="00FF00"/>
                </a:highlight>
                <a:latin typeface="Segoe UI" panose="020B0502040204020203" pitchFamily="34" charset="0"/>
                <a:cs typeface="Segoe UI" panose="020B0502040204020203" pitchFamily="34" charset="0"/>
              </a:rPr>
              <a:t>March, February</a:t>
            </a:r>
          </a:p>
          <a:p>
            <a:pPr algn="ctr"/>
            <a:r>
              <a:rPr lang="en-US" dirty="0">
                <a:solidFill>
                  <a:schemeClr val="bg1"/>
                </a:solidFill>
                <a:latin typeface="Segoe UI" panose="020B0502040204020203" pitchFamily="34" charset="0"/>
                <a:cs typeface="Segoe UI" panose="020B0502040204020203" pitchFamily="34" charset="0"/>
              </a:rPr>
              <a:t>Low Months</a:t>
            </a:r>
          </a:p>
          <a:p>
            <a:pPr algn="ctr"/>
            <a:r>
              <a:rPr lang="en-US" dirty="0">
                <a:solidFill>
                  <a:schemeClr val="bg1"/>
                </a:solidFill>
                <a:highlight>
                  <a:srgbClr val="FF0000"/>
                </a:highlight>
                <a:latin typeface="Segoe UI" panose="020B0502040204020203" pitchFamily="34" charset="0"/>
                <a:cs typeface="Segoe UI" panose="020B0502040204020203" pitchFamily="34" charset="0"/>
              </a:rPr>
              <a:t>May, June</a:t>
            </a:r>
          </a:p>
          <a:p>
            <a:pPr algn="ctr"/>
            <a:endParaRPr lang="en-US" dirty="0">
              <a:solidFill>
                <a:schemeClr val="bg1"/>
              </a:solidFill>
              <a:highlight>
                <a:srgbClr val="FF0000"/>
              </a:highlight>
              <a:latin typeface="Segoe UI" panose="020B0502040204020203" pitchFamily="34" charset="0"/>
              <a:cs typeface="Segoe UI" panose="020B0502040204020203" pitchFamily="34" charset="0"/>
            </a:endParaRPr>
          </a:p>
          <a:p>
            <a:pPr algn="ctr"/>
            <a:r>
              <a:rPr lang="en-US" b="1" u="sng" dirty="0">
                <a:solidFill>
                  <a:schemeClr val="bg1"/>
                </a:solidFill>
                <a:latin typeface="Segoe UI" panose="020B0502040204020203" pitchFamily="34" charset="0"/>
                <a:cs typeface="Segoe UI" panose="020B0502040204020203" pitchFamily="34" charset="0"/>
              </a:rPr>
              <a:t>2023</a:t>
            </a:r>
          </a:p>
          <a:p>
            <a:pPr algn="ctr"/>
            <a:r>
              <a:rPr lang="en-US" dirty="0">
                <a:solidFill>
                  <a:schemeClr val="bg1"/>
                </a:solidFill>
                <a:latin typeface="Segoe UI" panose="020B0502040204020203" pitchFamily="34" charset="0"/>
                <a:cs typeface="Segoe UI" panose="020B0502040204020203" pitchFamily="34" charset="0"/>
              </a:rPr>
              <a:t>Peak Months </a:t>
            </a:r>
          </a:p>
          <a:p>
            <a:pPr algn="ctr"/>
            <a:r>
              <a:rPr lang="en-US" dirty="0">
                <a:highlight>
                  <a:srgbClr val="00FF00"/>
                </a:highlight>
                <a:latin typeface="Segoe UI" panose="020B0502040204020203" pitchFamily="34" charset="0"/>
                <a:cs typeface="Segoe UI" panose="020B0502040204020203" pitchFamily="34" charset="0"/>
              </a:rPr>
              <a:t>March, October</a:t>
            </a:r>
          </a:p>
          <a:p>
            <a:pPr algn="ctr"/>
            <a:r>
              <a:rPr lang="en-US" dirty="0">
                <a:solidFill>
                  <a:schemeClr val="bg1"/>
                </a:solidFill>
                <a:latin typeface="Segoe UI" panose="020B0502040204020203" pitchFamily="34" charset="0"/>
                <a:cs typeface="Segoe UI" panose="020B0502040204020203" pitchFamily="34" charset="0"/>
              </a:rPr>
              <a:t>Low Months</a:t>
            </a:r>
          </a:p>
          <a:p>
            <a:pPr algn="ctr"/>
            <a:r>
              <a:rPr lang="en-US" dirty="0">
                <a:solidFill>
                  <a:schemeClr val="bg1"/>
                </a:solidFill>
                <a:highlight>
                  <a:srgbClr val="FF0000"/>
                </a:highlight>
                <a:latin typeface="Segoe UI" panose="020B0502040204020203" pitchFamily="34" charset="0"/>
                <a:cs typeface="Segoe UI" panose="020B0502040204020203" pitchFamily="34" charset="0"/>
              </a:rPr>
              <a:t>May, June</a:t>
            </a:r>
          </a:p>
          <a:p>
            <a:pPr algn="ctr"/>
            <a:endParaRPr lang="en-US" dirty="0">
              <a:solidFill>
                <a:schemeClr val="bg1"/>
              </a:solidFill>
              <a:highlight>
                <a:srgbClr val="FF0000"/>
              </a:highlight>
              <a:latin typeface="Segoe UI" panose="020B0502040204020203" pitchFamily="34" charset="0"/>
              <a:cs typeface="Segoe UI" panose="020B0502040204020203" pitchFamily="34" charset="0"/>
            </a:endParaRPr>
          </a:p>
          <a:p>
            <a:pPr algn="ctr"/>
            <a:r>
              <a:rPr lang="en-US" b="1" u="sng" dirty="0">
                <a:solidFill>
                  <a:schemeClr val="bg1"/>
                </a:solidFill>
                <a:latin typeface="Segoe UI" panose="020B0502040204020203" pitchFamily="34" charset="0"/>
                <a:cs typeface="Segoe UI" panose="020B0502040204020203" pitchFamily="34" charset="0"/>
              </a:rPr>
              <a:t>2024</a:t>
            </a:r>
          </a:p>
          <a:p>
            <a:pPr algn="ctr"/>
            <a:r>
              <a:rPr lang="en-US" dirty="0">
                <a:solidFill>
                  <a:schemeClr val="bg1"/>
                </a:solidFill>
                <a:latin typeface="Segoe UI" panose="020B0502040204020203" pitchFamily="34" charset="0"/>
                <a:cs typeface="Segoe UI" panose="020B0502040204020203" pitchFamily="34" charset="0"/>
              </a:rPr>
              <a:t>Peak Months </a:t>
            </a:r>
          </a:p>
          <a:p>
            <a:pPr algn="ctr"/>
            <a:r>
              <a:rPr lang="en-US" dirty="0">
                <a:highlight>
                  <a:srgbClr val="00FF00"/>
                </a:highlight>
                <a:latin typeface="Segoe UI" panose="020B0502040204020203" pitchFamily="34" charset="0"/>
                <a:cs typeface="Segoe UI" panose="020B0502040204020203" pitchFamily="34" charset="0"/>
              </a:rPr>
              <a:t>March, May</a:t>
            </a:r>
          </a:p>
          <a:p>
            <a:pPr algn="ctr"/>
            <a:r>
              <a:rPr lang="en-US" dirty="0">
                <a:solidFill>
                  <a:schemeClr val="bg1"/>
                </a:solidFill>
                <a:latin typeface="Segoe UI" panose="020B0502040204020203" pitchFamily="34" charset="0"/>
                <a:cs typeface="Segoe UI" panose="020B0502040204020203" pitchFamily="34" charset="0"/>
              </a:rPr>
              <a:t>Low Months</a:t>
            </a:r>
          </a:p>
          <a:p>
            <a:pPr algn="ctr"/>
            <a:r>
              <a:rPr lang="en-US" dirty="0">
                <a:solidFill>
                  <a:schemeClr val="bg1"/>
                </a:solidFill>
                <a:highlight>
                  <a:srgbClr val="FF0000"/>
                </a:highlight>
                <a:latin typeface="Segoe UI" panose="020B0502040204020203" pitchFamily="34" charset="0"/>
                <a:cs typeface="Segoe UI" panose="020B0502040204020203" pitchFamily="34" charset="0"/>
              </a:rPr>
              <a:t>June, July</a:t>
            </a:r>
          </a:p>
          <a:p>
            <a:pPr algn="ctr"/>
            <a:endParaRPr lang="en-US" dirty="0">
              <a:solidFill>
                <a:schemeClr val="bg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EE852A8-4CB8-1EDF-20A9-F1E96A1E86F3}"/>
              </a:ext>
            </a:extLst>
          </p:cNvPr>
          <p:cNvSpPr txBox="1"/>
          <p:nvPr/>
        </p:nvSpPr>
        <p:spPr>
          <a:xfrm>
            <a:off x="172065" y="6392213"/>
            <a:ext cx="278744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pic>
        <p:nvPicPr>
          <p:cNvPr id="8" name="Picture 7" descr="A logo with a circle and a letter&#10;&#10;Description automatically generated">
            <a:extLst>
              <a:ext uri="{FF2B5EF4-FFF2-40B4-BE49-F238E27FC236}">
                <a16:creationId xmlns:a16="http://schemas.microsoft.com/office/drawing/2014/main" id="{33F4A642-DCA0-B912-3380-E686BE660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246571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down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613AE9C-A68B-547A-3BA6-46F17C188C1E}"/>
              </a:ext>
            </a:extLst>
          </p:cNvPr>
          <p:cNvSpPr txBox="1"/>
          <p:nvPr/>
        </p:nvSpPr>
        <p:spPr>
          <a:xfrm>
            <a:off x="2074606" y="314235"/>
            <a:ext cx="8229600" cy="923330"/>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9. What is the projected number of EV sales (including 2-wheelers and 4 wheelers) for the top 10 states by penetration rate in 2030, based on the compounded annual growth rate (CAGR) from previous years? </a:t>
            </a:r>
          </a:p>
        </p:txBody>
      </p:sp>
      <p:sp>
        <p:nvSpPr>
          <p:cNvPr id="8" name="TextBox 7">
            <a:extLst>
              <a:ext uri="{FF2B5EF4-FFF2-40B4-BE49-F238E27FC236}">
                <a16:creationId xmlns:a16="http://schemas.microsoft.com/office/drawing/2014/main" id="{3E0215E6-9F18-C03A-ED66-432DF0075A04}"/>
              </a:ext>
            </a:extLst>
          </p:cNvPr>
          <p:cNvSpPr txBox="1"/>
          <p:nvPr/>
        </p:nvSpPr>
        <p:spPr>
          <a:xfrm>
            <a:off x="6671188" y="1707140"/>
            <a:ext cx="4665405" cy="1477328"/>
          </a:xfrm>
          <a:prstGeom prst="rect">
            <a:avLst/>
          </a:prstGeom>
          <a:noFill/>
        </p:spPr>
        <p:txBody>
          <a:bodyPr wrap="square" anchor="ctr">
            <a:spAutoFit/>
          </a:bodyPr>
          <a:lstStyle/>
          <a:p>
            <a:r>
              <a:rPr lang="en-US" b="1" dirty="0">
                <a:solidFill>
                  <a:schemeClr val="bg1"/>
                </a:solidFill>
                <a:latin typeface="Segoe UI" panose="020B0502040204020203" pitchFamily="34" charset="0"/>
                <a:cs typeface="Segoe UI" panose="020B0502040204020203" pitchFamily="34" charset="0"/>
              </a:rPr>
              <a:t>Formula for Projected EV Sales 2030:</a:t>
            </a:r>
          </a:p>
          <a:p>
            <a:endParaRPr lang="en-US" dirty="0">
              <a:solidFill>
                <a:schemeClr val="bg1"/>
              </a:solidFill>
            </a:endParaRPr>
          </a:p>
          <a:p>
            <a:r>
              <a:rPr lang="en-US" dirty="0">
                <a:solidFill>
                  <a:schemeClr val="bg1"/>
                </a:solidFill>
                <a:latin typeface="Segoe UI" panose="020B0502040204020203" pitchFamily="34" charset="0"/>
                <a:cs typeface="Segoe UI" panose="020B0502040204020203" pitchFamily="34" charset="0"/>
              </a:rPr>
              <a:t>Projected Sales in Future Year=</a:t>
            </a:r>
          </a:p>
          <a:p>
            <a:r>
              <a:rPr lang="en-US" dirty="0">
                <a:solidFill>
                  <a:schemeClr val="bg1"/>
                </a:solidFill>
                <a:latin typeface="Segoe UI" panose="020B0502040204020203" pitchFamily="34" charset="0"/>
                <a:cs typeface="Segoe UI" panose="020B0502040204020203" pitchFamily="34" charset="0"/>
              </a:rPr>
              <a:t>EV Sales in Base Year×(1+CAGR)^Number </a:t>
            </a:r>
          </a:p>
          <a:p>
            <a:r>
              <a:rPr lang="en-US" dirty="0">
                <a:solidFill>
                  <a:schemeClr val="bg1"/>
                </a:solidFill>
                <a:latin typeface="Segoe UI" panose="020B0502040204020203" pitchFamily="34" charset="0"/>
                <a:cs typeface="Segoe UI" panose="020B0502040204020203" pitchFamily="34" charset="0"/>
              </a:rPr>
              <a:t>of Years from Base Year to Future Year</a:t>
            </a:r>
          </a:p>
        </p:txBody>
      </p:sp>
      <p:sp>
        <p:nvSpPr>
          <p:cNvPr id="9" name="TextBox 8">
            <a:extLst>
              <a:ext uri="{FF2B5EF4-FFF2-40B4-BE49-F238E27FC236}">
                <a16:creationId xmlns:a16="http://schemas.microsoft.com/office/drawing/2014/main" id="{E411F5A3-8875-9D42-B9B4-1F48DD03EB8B}"/>
              </a:ext>
            </a:extLst>
          </p:cNvPr>
          <p:cNvSpPr txBox="1"/>
          <p:nvPr/>
        </p:nvSpPr>
        <p:spPr>
          <a:xfrm>
            <a:off x="6671188" y="3543906"/>
            <a:ext cx="4984955" cy="1477328"/>
          </a:xfrm>
          <a:prstGeom prst="rect">
            <a:avLst/>
          </a:prstGeom>
          <a:noFill/>
        </p:spPr>
        <p:txBody>
          <a:bodyPr wrap="square" rtlCol="0">
            <a:spAutoFit/>
          </a:bodyPr>
          <a:lstStyle/>
          <a:p>
            <a:r>
              <a:rPr lang="en-US" b="1" dirty="0">
                <a:solidFill>
                  <a:schemeClr val="bg1"/>
                </a:solidFill>
                <a:latin typeface="Segoe UI" panose="020B0502040204020203" pitchFamily="34" charset="0"/>
                <a:cs typeface="Segoe UI" panose="020B0502040204020203" pitchFamily="34" charset="0"/>
              </a:rPr>
              <a:t>Calculation for Projected EV Sales 2030 :</a:t>
            </a:r>
          </a:p>
          <a:p>
            <a:endParaRPr lang="en-US" b="1" dirty="0">
              <a:solidFill>
                <a:schemeClr val="bg1"/>
              </a:solidFill>
              <a:latin typeface="Segoe UI" panose="020B0502040204020203" pitchFamily="34" charset="0"/>
              <a:cs typeface="Segoe UI" panose="020B0502040204020203" pitchFamily="34" charset="0"/>
            </a:endParaRPr>
          </a:p>
          <a:p>
            <a:r>
              <a:rPr lang="en-US" dirty="0">
                <a:solidFill>
                  <a:schemeClr val="bg1"/>
                </a:solidFill>
                <a:latin typeface="Segoe UI" panose="020B0502040204020203" pitchFamily="34" charset="0"/>
                <a:cs typeface="Segoe UI" panose="020B0502040204020203" pitchFamily="34" charset="0"/>
              </a:rPr>
              <a:t>EV sales in Base year =2024</a:t>
            </a:r>
          </a:p>
          <a:p>
            <a:r>
              <a:rPr lang="en-US" dirty="0">
                <a:solidFill>
                  <a:schemeClr val="bg1"/>
                </a:solidFill>
                <a:latin typeface="Segoe UI" panose="020B0502040204020203" pitchFamily="34" charset="0"/>
                <a:cs typeface="Segoe UI" panose="020B0502040204020203" pitchFamily="34" charset="0"/>
              </a:rPr>
              <a:t>CAGR= Compound Annual Growth Rate</a:t>
            </a:r>
          </a:p>
          <a:p>
            <a:r>
              <a:rPr lang="en-US" dirty="0">
                <a:solidFill>
                  <a:schemeClr val="bg1"/>
                </a:solidFill>
                <a:latin typeface="Segoe UI" panose="020B0502040204020203" pitchFamily="34" charset="0"/>
                <a:cs typeface="Segoe UI" panose="020B0502040204020203" pitchFamily="34" charset="0"/>
              </a:rPr>
              <a:t>No. of. Base Year to Future Year= 2030-2024</a:t>
            </a:r>
          </a:p>
        </p:txBody>
      </p:sp>
      <p:sp>
        <p:nvSpPr>
          <p:cNvPr id="11" name="TextBox 10">
            <a:extLst>
              <a:ext uri="{FF2B5EF4-FFF2-40B4-BE49-F238E27FC236}">
                <a16:creationId xmlns:a16="http://schemas.microsoft.com/office/drawing/2014/main" id="{51D47961-B93E-3632-10A0-F512FC09296E}"/>
              </a:ext>
            </a:extLst>
          </p:cNvPr>
          <p:cNvSpPr txBox="1"/>
          <p:nvPr/>
        </p:nvSpPr>
        <p:spPr>
          <a:xfrm>
            <a:off x="98324" y="6211669"/>
            <a:ext cx="4424516" cy="646331"/>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CAGR = Compound Annual Growth Rate, EV = Electric Vehicle</a:t>
            </a:r>
          </a:p>
        </p:txBody>
      </p:sp>
      <p:pic>
        <p:nvPicPr>
          <p:cNvPr id="6" name="Picture 5" descr="A logo with a circle and a letter&#10;&#10;Description automatically generated">
            <a:extLst>
              <a:ext uri="{FF2B5EF4-FFF2-40B4-BE49-F238E27FC236}">
                <a16:creationId xmlns:a16="http://schemas.microsoft.com/office/drawing/2014/main" id="{97B9FA1F-3B22-A09A-6587-D3236F310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pic>
        <p:nvPicPr>
          <p:cNvPr id="14" name="Picture 13">
            <a:extLst>
              <a:ext uri="{FF2B5EF4-FFF2-40B4-BE49-F238E27FC236}">
                <a16:creationId xmlns:a16="http://schemas.microsoft.com/office/drawing/2014/main" id="{C2C6084A-4B08-F324-FD7A-777496E9A360}"/>
              </a:ext>
            </a:extLst>
          </p:cNvPr>
          <p:cNvPicPr>
            <a:picLocks noChangeAspect="1"/>
          </p:cNvPicPr>
          <p:nvPr/>
        </p:nvPicPr>
        <p:blipFill>
          <a:blip r:embed="rId4"/>
          <a:stretch>
            <a:fillRect/>
          </a:stretch>
        </p:blipFill>
        <p:spPr>
          <a:xfrm>
            <a:off x="430093" y="1856962"/>
            <a:ext cx="6029243" cy="3550779"/>
          </a:xfrm>
          <a:prstGeom prst="rect">
            <a:avLst/>
          </a:prstGeom>
        </p:spPr>
      </p:pic>
    </p:spTree>
    <p:extLst>
      <p:ext uri="{BB962C8B-B14F-4D97-AF65-F5344CB8AC3E}">
        <p14:creationId xmlns:p14="http://schemas.microsoft.com/office/powerpoint/2010/main" val="45779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12EB7FE-F221-4C0C-6B07-078E7857F102}"/>
              </a:ext>
            </a:extLst>
          </p:cNvPr>
          <p:cNvSpPr txBox="1"/>
          <p:nvPr/>
        </p:nvSpPr>
        <p:spPr>
          <a:xfrm>
            <a:off x="2123767" y="275754"/>
            <a:ext cx="7944465" cy="1200329"/>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10. Estimate the revenue growth rate of 4-wheeler and 2-wheelers EVs in India for 2022 vs 2024 and 2023 vs 2024, assuming an average unit price.</a:t>
            </a:r>
          </a:p>
          <a:p>
            <a:pPr algn="ctr"/>
            <a:r>
              <a:rPr lang="en-US" dirty="0">
                <a:solidFill>
                  <a:schemeClr val="bg1"/>
                </a:solidFill>
                <a:latin typeface="Segoe UI" panose="020B0502040204020203" pitchFamily="34" charset="0"/>
                <a:cs typeface="Segoe UI" panose="020B0502040204020203" pitchFamily="34" charset="0"/>
              </a:rPr>
              <a:t> 2-Wheelers=85000</a:t>
            </a:r>
          </a:p>
          <a:p>
            <a:pPr algn="ctr"/>
            <a:r>
              <a:rPr lang="en-US" dirty="0">
                <a:solidFill>
                  <a:schemeClr val="bg1"/>
                </a:solidFill>
                <a:latin typeface="Segoe UI" panose="020B0502040204020203" pitchFamily="34" charset="0"/>
                <a:cs typeface="Segoe UI" panose="020B0502040204020203" pitchFamily="34" charset="0"/>
              </a:rPr>
              <a:t> 4-Wheelers=1500000 </a:t>
            </a:r>
          </a:p>
        </p:txBody>
      </p:sp>
      <p:pic>
        <p:nvPicPr>
          <p:cNvPr id="6" name="Picture 5">
            <a:extLst>
              <a:ext uri="{FF2B5EF4-FFF2-40B4-BE49-F238E27FC236}">
                <a16:creationId xmlns:a16="http://schemas.microsoft.com/office/drawing/2014/main" id="{FC242F85-063F-5733-5754-D4C7BD8819B6}"/>
              </a:ext>
            </a:extLst>
          </p:cNvPr>
          <p:cNvPicPr>
            <a:picLocks noChangeAspect="1"/>
          </p:cNvPicPr>
          <p:nvPr/>
        </p:nvPicPr>
        <p:blipFill>
          <a:blip r:embed="rId3"/>
          <a:stretch>
            <a:fillRect/>
          </a:stretch>
        </p:blipFill>
        <p:spPr>
          <a:xfrm>
            <a:off x="648764" y="2184457"/>
            <a:ext cx="4388675" cy="2934522"/>
          </a:xfrm>
          <a:prstGeom prst="rect">
            <a:avLst/>
          </a:prstGeom>
        </p:spPr>
      </p:pic>
      <p:pic>
        <p:nvPicPr>
          <p:cNvPr id="8" name="Picture 7">
            <a:extLst>
              <a:ext uri="{FF2B5EF4-FFF2-40B4-BE49-F238E27FC236}">
                <a16:creationId xmlns:a16="http://schemas.microsoft.com/office/drawing/2014/main" id="{E3013F4A-1CB2-CD30-F588-8201DF2E5616}"/>
              </a:ext>
            </a:extLst>
          </p:cNvPr>
          <p:cNvPicPr>
            <a:picLocks noChangeAspect="1"/>
          </p:cNvPicPr>
          <p:nvPr/>
        </p:nvPicPr>
        <p:blipFill>
          <a:blip r:embed="rId4"/>
          <a:stretch>
            <a:fillRect/>
          </a:stretch>
        </p:blipFill>
        <p:spPr>
          <a:xfrm>
            <a:off x="5892681" y="2184457"/>
            <a:ext cx="4244708" cy="2934522"/>
          </a:xfrm>
          <a:prstGeom prst="rect">
            <a:avLst/>
          </a:prstGeom>
        </p:spPr>
      </p:pic>
      <p:pic>
        <p:nvPicPr>
          <p:cNvPr id="5" name="Picture 4" descr="A logo with a circle and a letter&#10;&#10;Description automatically generated">
            <a:extLst>
              <a:ext uri="{FF2B5EF4-FFF2-40B4-BE49-F238E27FC236}">
                <a16:creationId xmlns:a16="http://schemas.microsoft.com/office/drawing/2014/main" id="{1A909097-7B80-117B-28AF-A5A25E6C37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418490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descr="A black background with a circle">
            <a:extLst>
              <a:ext uri="{FF2B5EF4-FFF2-40B4-BE49-F238E27FC236}">
                <a16:creationId xmlns:a16="http://schemas.microsoft.com/office/drawing/2014/main" id="{6AA4B70A-5A9F-943A-12EF-E324C7735E5D}"/>
              </a:ext>
            </a:extLst>
          </p:cNvPr>
          <p:cNvPicPr>
            <a:picLocks noChangeAspect="1"/>
          </p:cNvPicPr>
          <p:nvPr/>
        </p:nvPicPr>
        <p:blipFill>
          <a:blip r:embed="rId2">
            <a:extLst>
              <a:ext uri="{28A0092B-C50C-407E-A947-70E740481C1C}">
                <a14:useLocalDpi xmlns:a14="http://schemas.microsoft.com/office/drawing/2010/main" val="0"/>
              </a:ext>
            </a:extLst>
          </a:blip>
          <a:srcRect b="19"/>
          <a:stretch/>
        </p:blipFill>
        <p:spPr>
          <a:xfrm>
            <a:off x="0" y="0"/>
            <a:ext cx="12192000" cy="6858000"/>
          </a:xfrm>
          <a:prstGeom prst="rect">
            <a:avLst/>
          </a:prstGeom>
        </p:spPr>
      </p:pic>
      <p:sp>
        <p:nvSpPr>
          <p:cNvPr id="4" name="TextBox 3">
            <a:extLst>
              <a:ext uri="{FF2B5EF4-FFF2-40B4-BE49-F238E27FC236}">
                <a16:creationId xmlns:a16="http://schemas.microsoft.com/office/drawing/2014/main" id="{B027E075-70CB-BF9A-6CD3-999FF8A35013}"/>
              </a:ext>
            </a:extLst>
          </p:cNvPr>
          <p:cNvSpPr txBox="1"/>
          <p:nvPr/>
        </p:nvSpPr>
        <p:spPr>
          <a:xfrm>
            <a:off x="1160207" y="2782669"/>
            <a:ext cx="10264878" cy="1292662"/>
          </a:xfrm>
          <a:prstGeom prst="rect">
            <a:avLst/>
          </a:prstGeom>
          <a:noFill/>
        </p:spPr>
        <p:txBody>
          <a:bodyPr wrap="square" rtlCol="0">
            <a:spAutoFit/>
          </a:bodyPr>
          <a:lstStyle/>
          <a:p>
            <a:r>
              <a:rPr lang="en-US" sz="6000" dirty="0">
                <a:solidFill>
                  <a:schemeClr val="bg1"/>
                </a:solidFill>
                <a:latin typeface="Sabon Next LT" panose="020B0502040204020203" pitchFamily="2" charset="0"/>
                <a:cs typeface="Sabon Next LT" panose="020B0502040204020203" pitchFamily="2" charset="0"/>
              </a:rPr>
              <a:t>SECONDARY QUESTIONS</a:t>
            </a:r>
          </a:p>
          <a:p>
            <a:endParaRPr lang="en-US" dirty="0">
              <a:solidFill>
                <a:schemeClr val="bg1"/>
              </a:solidFill>
              <a:latin typeface="Sabon Next LT" panose="02000500000000000000" pitchFamily="2" charset="0"/>
              <a:cs typeface="Sabon Next LT" panose="02000500000000000000" pitchFamily="2" charset="0"/>
            </a:endParaRPr>
          </a:p>
        </p:txBody>
      </p:sp>
      <p:pic>
        <p:nvPicPr>
          <p:cNvPr id="6" name="Picture 5" descr="A logo with a circle and a letter&#10;&#10;Description automatically generated">
            <a:extLst>
              <a:ext uri="{FF2B5EF4-FFF2-40B4-BE49-F238E27FC236}">
                <a16:creationId xmlns:a16="http://schemas.microsoft.com/office/drawing/2014/main" id="{F40542F6-B36F-E3DA-AFBD-44CE6415B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362079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A260398-3CD2-429F-EACF-7CFD732F38D5}"/>
              </a:ext>
            </a:extLst>
          </p:cNvPr>
          <p:cNvSpPr txBox="1"/>
          <p:nvPr/>
        </p:nvSpPr>
        <p:spPr>
          <a:xfrm>
            <a:off x="2261419" y="275754"/>
            <a:ext cx="7934632" cy="923330"/>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1. What are the primary reasons for customers choosing 4-wheeler EVs in 2023 and 2024 (cost savings, environmental concerns, government incentives)? </a:t>
            </a:r>
          </a:p>
        </p:txBody>
      </p:sp>
      <p:pic>
        <p:nvPicPr>
          <p:cNvPr id="8" name="Picture 7">
            <a:extLst>
              <a:ext uri="{FF2B5EF4-FFF2-40B4-BE49-F238E27FC236}">
                <a16:creationId xmlns:a16="http://schemas.microsoft.com/office/drawing/2014/main" id="{45887545-E2D7-F963-9A20-962F9330EE6A}"/>
              </a:ext>
            </a:extLst>
          </p:cNvPr>
          <p:cNvPicPr>
            <a:picLocks noChangeAspect="1"/>
          </p:cNvPicPr>
          <p:nvPr/>
        </p:nvPicPr>
        <p:blipFill>
          <a:blip r:embed="rId3"/>
          <a:stretch>
            <a:fillRect/>
          </a:stretch>
        </p:blipFill>
        <p:spPr>
          <a:xfrm>
            <a:off x="700703" y="1491441"/>
            <a:ext cx="5304126" cy="3355862"/>
          </a:xfrm>
          <a:prstGeom prst="rect">
            <a:avLst/>
          </a:prstGeom>
        </p:spPr>
      </p:pic>
      <p:pic>
        <p:nvPicPr>
          <p:cNvPr id="10" name="Picture 9">
            <a:extLst>
              <a:ext uri="{FF2B5EF4-FFF2-40B4-BE49-F238E27FC236}">
                <a16:creationId xmlns:a16="http://schemas.microsoft.com/office/drawing/2014/main" id="{597AC1A5-CBAC-9199-F5C2-830C4D45330C}"/>
              </a:ext>
            </a:extLst>
          </p:cNvPr>
          <p:cNvPicPr>
            <a:picLocks noChangeAspect="1"/>
          </p:cNvPicPr>
          <p:nvPr/>
        </p:nvPicPr>
        <p:blipFill>
          <a:blip r:embed="rId4"/>
          <a:stretch>
            <a:fillRect/>
          </a:stretch>
        </p:blipFill>
        <p:spPr>
          <a:xfrm>
            <a:off x="6228735" y="1491441"/>
            <a:ext cx="5262562" cy="3355862"/>
          </a:xfrm>
          <a:prstGeom prst="rect">
            <a:avLst/>
          </a:prstGeom>
        </p:spPr>
      </p:pic>
      <p:sp>
        <p:nvSpPr>
          <p:cNvPr id="2" name="TextBox 1">
            <a:extLst>
              <a:ext uri="{FF2B5EF4-FFF2-40B4-BE49-F238E27FC236}">
                <a16:creationId xmlns:a16="http://schemas.microsoft.com/office/drawing/2014/main" id="{EB7E4FED-7642-C44E-1AD0-E531A9942C4D}"/>
              </a:ext>
            </a:extLst>
          </p:cNvPr>
          <p:cNvSpPr txBox="1"/>
          <p:nvPr/>
        </p:nvSpPr>
        <p:spPr>
          <a:xfrm>
            <a:off x="172065" y="6392213"/>
            <a:ext cx="278744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pic>
        <p:nvPicPr>
          <p:cNvPr id="6" name="Picture 5" descr="A logo with a circle and a letter&#10;&#10;Description automatically generated">
            <a:extLst>
              <a:ext uri="{FF2B5EF4-FFF2-40B4-BE49-F238E27FC236}">
                <a16:creationId xmlns:a16="http://schemas.microsoft.com/office/drawing/2014/main" id="{53023138-5380-AC9A-D6C6-F4918ED55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266829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a circle">
            <a:extLst>
              <a:ext uri="{FF2B5EF4-FFF2-40B4-BE49-F238E27FC236}">
                <a16:creationId xmlns:a16="http://schemas.microsoft.com/office/drawing/2014/main" id="{A0636047-0E88-BBCA-2602-D89CF7B34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9" y="0"/>
            <a:ext cx="12209479" cy="6867832"/>
          </a:xfrm>
          <a:prstGeom prst="rect">
            <a:avLst/>
          </a:prstGeom>
        </p:spPr>
      </p:pic>
      <p:sp>
        <p:nvSpPr>
          <p:cNvPr id="3" name="TextBox 2">
            <a:extLst>
              <a:ext uri="{FF2B5EF4-FFF2-40B4-BE49-F238E27FC236}">
                <a16:creationId xmlns:a16="http://schemas.microsoft.com/office/drawing/2014/main" id="{9955B2A5-1ED3-5204-3F53-FABB51B96A1A}"/>
              </a:ext>
            </a:extLst>
          </p:cNvPr>
          <p:cNvSpPr txBox="1"/>
          <p:nvPr/>
        </p:nvSpPr>
        <p:spPr>
          <a:xfrm>
            <a:off x="1002891" y="1474619"/>
            <a:ext cx="2399071" cy="861774"/>
          </a:xfrm>
          <a:prstGeom prst="rect">
            <a:avLst/>
          </a:prstGeom>
          <a:noFill/>
        </p:spPr>
        <p:txBody>
          <a:bodyPr wrap="square" rtlCol="0">
            <a:spAutoFit/>
          </a:bodyPr>
          <a:lstStyle/>
          <a:p>
            <a:r>
              <a:rPr lang="en-US" sz="3200" dirty="0">
                <a:solidFill>
                  <a:schemeClr val="bg1"/>
                </a:solidFill>
                <a:latin typeface="Sabon Next LT" panose="020B0502040204020203" pitchFamily="2" charset="0"/>
                <a:cs typeface="Sabon Next LT" panose="020B0502040204020203" pitchFamily="2" charset="0"/>
              </a:rPr>
              <a:t>AGENDA :</a:t>
            </a:r>
          </a:p>
          <a:p>
            <a:endParaRPr lang="en-US" dirty="0">
              <a:solidFill>
                <a:schemeClr val="bg1"/>
              </a:solidFill>
              <a:latin typeface="Sabon Next LT" panose="020B0502040204020203" pitchFamily="2" charset="0"/>
              <a:cs typeface="Sabon Next LT" panose="020B0502040204020203" pitchFamily="2" charset="0"/>
            </a:endParaRPr>
          </a:p>
        </p:txBody>
      </p:sp>
      <p:sp>
        <p:nvSpPr>
          <p:cNvPr id="5" name="TextBox 4">
            <a:extLst>
              <a:ext uri="{FF2B5EF4-FFF2-40B4-BE49-F238E27FC236}">
                <a16:creationId xmlns:a16="http://schemas.microsoft.com/office/drawing/2014/main" id="{AD8D3E88-64C4-0A69-F65D-0CE260FC90D1}"/>
              </a:ext>
            </a:extLst>
          </p:cNvPr>
          <p:cNvSpPr txBox="1"/>
          <p:nvPr/>
        </p:nvSpPr>
        <p:spPr>
          <a:xfrm>
            <a:off x="3982065" y="2229970"/>
            <a:ext cx="4709652" cy="2677656"/>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Sabon Next LT" panose="020B0502040204020203" pitchFamily="2" charset="0"/>
                <a:cs typeface="Sabon Next LT" panose="020B0502040204020203" pitchFamily="2" charset="0"/>
              </a:rPr>
              <a:t>PROBLEM STATEMENT</a:t>
            </a:r>
          </a:p>
          <a:p>
            <a:pPr marL="285750" indent="-285750">
              <a:buFont typeface="Arial" panose="020B0604020202020204" pitchFamily="34" charset="0"/>
              <a:buChar char="•"/>
            </a:pPr>
            <a:r>
              <a:rPr lang="en-US" sz="2400" dirty="0">
                <a:solidFill>
                  <a:schemeClr val="bg1"/>
                </a:solidFill>
                <a:latin typeface="Sabon Next LT" panose="020B0502040204020203" pitchFamily="2" charset="0"/>
                <a:cs typeface="Sabon Next LT" panose="020B0502040204020203" pitchFamily="2" charset="0"/>
              </a:rPr>
              <a:t>BACKGROUND</a:t>
            </a:r>
          </a:p>
          <a:p>
            <a:pPr marL="285750" indent="-285750">
              <a:buFont typeface="Arial" panose="020B0604020202020204" pitchFamily="34" charset="0"/>
              <a:buChar char="•"/>
            </a:pPr>
            <a:r>
              <a:rPr lang="en-US" sz="2400" dirty="0">
                <a:solidFill>
                  <a:schemeClr val="bg1"/>
                </a:solidFill>
                <a:latin typeface="Sabon Next LT" panose="020B0502040204020203" pitchFamily="2" charset="0"/>
                <a:cs typeface="Sabon Next LT" panose="020B0502040204020203" pitchFamily="2" charset="0"/>
              </a:rPr>
              <a:t>PROJECT OVERVIEW</a:t>
            </a:r>
          </a:p>
          <a:p>
            <a:pPr marL="285750" indent="-285750">
              <a:buFont typeface="Arial" panose="020B0604020202020204" pitchFamily="34" charset="0"/>
              <a:buChar char="•"/>
            </a:pPr>
            <a:r>
              <a:rPr lang="en-US" sz="2400" dirty="0">
                <a:solidFill>
                  <a:schemeClr val="bg1"/>
                </a:solidFill>
                <a:latin typeface="Sabon Next LT" panose="020B0502040204020203" pitchFamily="2" charset="0"/>
                <a:cs typeface="Sabon Next LT" panose="020B0502040204020203" pitchFamily="2" charset="0"/>
              </a:rPr>
              <a:t>INSIGHTS</a:t>
            </a:r>
          </a:p>
          <a:p>
            <a:pPr marL="285750" indent="-285750">
              <a:buFont typeface="Arial" panose="020B0604020202020204" pitchFamily="34" charset="0"/>
              <a:buChar char="•"/>
            </a:pPr>
            <a:r>
              <a:rPr lang="en-US" sz="2400" dirty="0">
                <a:solidFill>
                  <a:schemeClr val="bg1"/>
                </a:solidFill>
                <a:latin typeface="Sabon Next LT" panose="020B0502040204020203" pitchFamily="2" charset="0"/>
                <a:cs typeface="Sabon Next LT" panose="020B0502040204020203" pitchFamily="2" charset="0"/>
              </a:rPr>
              <a:t>PRIMARY QUESTIONS</a:t>
            </a:r>
          </a:p>
          <a:p>
            <a:pPr marL="285750" indent="-285750">
              <a:buFont typeface="Arial" panose="020B0604020202020204" pitchFamily="34" charset="0"/>
              <a:buChar char="•"/>
            </a:pPr>
            <a:r>
              <a:rPr lang="en-US" sz="2400" dirty="0">
                <a:solidFill>
                  <a:schemeClr val="bg1"/>
                </a:solidFill>
                <a:latin typeface="Sabon Next LT" panose="020B0502040204020203" pitchFamily="2" charset="0"/>
                <a:cs typeface="Sabon Next LT" panose="020B0502040204020203" pitchFamily="2" charset="0"/>
              </a:rPr>
              <a:t>SECONDARY QUESTIONS</a:t>
            </a:r>
          </a:p>
          <a:p>
            <a:pPr marL="285750" indent="-285750">
              <a:buFont typeface="Arial" panose="020B0604020202020204" pitchFamily="34" charset="0"/>
              <a:buChar char="•"/>
            </a:pPr>
            <a:r>
              <a:rPr lang="en-US" sz="2400" dirty="0">
                <a:solidFill>
                  <a:schemeClr val="bg1"/>
                </a:solidFill>
                <a:latin typeface="Sabon Next LT" panose="020B0502040204020203" pitchFamily="2" charset="0"/>
                <a:cs typeface="Sabon Next LT" panose="020B0502040204020203" pitchFamily="2" charset="0"/>
              </a:rPr>
              <a:t>RECOMMENDATIONS</a:t>
            </a:r>
          </a:p>
        </p:txBody>
      </p:sp>
      <p:pic>
        <p:nvPicPr>
          <p:cNvPr id="7" name="Picture 6" descr="A logo with a circle and a letter&#10;&#10;Description automatically generated">
            <a:extLst>
              <a:ext uri="{FF2B5EF4-FFF2-40B4-BE49-F238E27FC236}">
                <a16:creationId xmlns:a16="http://schemas.microsoft.com/office/drawing/2014/main" id="{1096F23B-AAC1-5473-2C15-C44C42E38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9" y="0"/>
            <a:ext cx="934065" cy="905632"/>
          </a:xfrm>
          <a:prstGeom prst="rect">
            <a:avLst/>
          </a:prstGeom>
        </p:spPr>
      </p:pic>
    </p:spTree>
    <p:extLst>
      <p:ext uri="{BB962C8B-B14F-4D97-AF65-F5344CB8AC3E}">
        <p14:creationId xmlns:p14="http://schemas.microsoft.com/office/powerpoint/2010/main" val="363070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41DC8E-1E97-44D9-1719-C26ACDE58714}"/>
              </a:ext>
            </a:extLst>
          </p:cNvPr>
          <p:cNvSpPr txBox="1"/>
          <p:nvPr/>
        </p:nvSpPr>
        <p:spPr>
          <a:xfrm>
            <a:off x="2177845" y="374077"/>
            <a:ext cx="7836310" cy="923330"/>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2. How do government incentives and subsidies impact the adoption rates of 2-wheelers and 4-wheelers? Which states in India provided most subsidies? </a:t>
            </a:r>
          </a:p>
        </p:txBody>
      </p:sp>
      <p:sp>
        <p:nvSpPr>
          <p:cNvPr id="2" name="TextBox 1">
            <a:extLst>
              <a:ext uri="{FF2B5EF4-FFF2-40B4-BE49-F238E27FC236}">
                <a16:creationId xmlns:a16="http://schemas.microsoft.com/office/drawing/2014/main" id="{FA95D65B-892D-4080-8E7A-8C896867183C}"/>
              </a:ext>
            </a:extLst>
          </p:cNvPr>
          <p:cNvSpPr txBox="1"/>
          <p:nvPr/>
        </p:nvSpPr>
        <p:spPr>
          <a:xfrm>
            <a:off x="172065" y="6392213"/>
            <a:ext cx="278744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pic>
        <p:nvPicPr>
          <p:cNvPr id="6" name="Picture 5" descr="A logo with a circle and a letter&#10;&#10;Description automatically generated">
            <a:extLst>
              <a:ext uri="{FF2B5EF4-FFF2-40B4-BE49-F238E27FC236}">
                <a16:creationId xmlns:a16="http://schemas.microsoft.com/office/drawing/2014/main" id="{056FB97B-CE11-3F84-D0B0-0F6D6E78F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
        <p:nvSpPr>
          <p:cNvPr id="7" name="TextBox 6">
            <a:extLst>
              <a:ext uri="{FF2B5EF4-FFF2-40B4-BE49-F238E27FC236}">
                <a16:creationId xmlns:a16="http://schemas.microsoft.com/office/drawing/2014/main" id="{17082DE5-3DF3-7FAD-DA61-78D7835E065E}"/>
              </a:ext>
            </a:extLst>
          </p:cNvPr>
          <p:cNvSpPr txBox="1"/>
          <p:nvPr/>
        </p:nvSpPr>
        <p:spPr>
          <a:xfrm>
            <a:off x="737419" y="4682534"/>
            <a:ext cx="6727236" cy="646331"/>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Based on the Data </a:t>
            </a:r>
            <a:r>
              <a:rPr lang="en-US" b="1" dirty="0">
                <a:solidFill>
                  <a:schemeClr val="accent3">
                    <a:lumMod val="60000"/>
                    <a:lumOff val="40000"/>
                  </a:schemeClr>
                </a:solidFill>
                <a:latin typeface="Segoe UI" panose="020B0502040204020203" pitchFamily="34" charset="0"/>
                <a:cs typeface="Segoe UI" panose="020B0502040204020203" pitchFamily="34" charset="0"/>
              </a:rPr>
              <a:t>Maharashtra</a:t>
            </a:r>
            <a:r>
              <a:rPr lang="en-US" dirty="0">
                <a:solidFill>
                  <a:schemeClr val="bg1"/>
                </a:solidFill>
                <a:latin typeface="Segoe UI" panose="020B0502040204020203" pitchFamily="34" charset="0"/>
                <a:cs typeface="Segoe UI" panose="020B0502040204020203" pitchFamily="34" charset="0"/>
              </a:rPr>
              <a:t> gives the Maximum Subsidies in 2-Wheelers and 4-Wheelers Category</a:t>
            </a:r>
          </a:p>
        </p:txBody>
      </p:sp>
      <p:pic>
        <p:nvPicPr>
          <p:cNvPr id="8" name="Picture 7">
            <a:extLst>
              <a:ext uri="{FF2B5EF4-FFF2-40B4-BE49-F238E27FC236}">
                <a16:creationId xmlns:a16="http://schemas.microsoft.com/office/drawing/2014/main" id="{B22B9B8F-400B-B6F5-7DBF-C8A483CFAF14}"/>
              </a:ext>
            </a:extLst>
          </p:cNvPr>
          <p:cNvPicPr>
            <a:picLocks noChangeAspect="1"/>
          </p:cNvPicPr>
          <p:nvPr/>
        </p:nvPicPr>
        <p:blipFill>
          <a:blip r:embed="rId4"/>
          <a:stretch>
            <a:fillRect/>
          </a:stretch>
        </p:blipFill>
        <p:spPr>
          <a:xfrm>
            <a:off x="5983079" y="1629434"/>
            <a:ext cx="5036772" cy="2558127"/>
          </a:xfrm>
          <a:prstGeom prst="rect">
            <a:avLst/>
          </a:prstGeom>
        </p:spPr>
      </p:pic>
      <p:pic>
        <p:nvPicPr>
          <p:cNvPr id="12" name="Picture 11">
            <a:extLst>
              <a:ext uri="{FF2B5EF4-FFF2-40B4-BE49-F238E27FC236}">
                <a16:creationId xmlns:a16="http://schemas.microsoft.com/office/drawing/2014/main" id="{BC8E6BC1-232E-98AD-997F-5B0990D5AEA1}"/>
              </a:ext>
            </a:extLst>
          </p:cNvPr>
          <p:cNvPicPr>
            <a:picLocks noChangeAspect="1"/>
          </p:cNvPicPr>
          <p:nvPr/>
        </p:nvPicPr>
        <p:blipFill>
          <a:blip r:embed="rId5"/>
          <a:stretch>
            <a:fillRect/>
          </a:stretch>
        </p:blipFill>
        <p:spPr>
          <a:xfrm>
            <a:off x="634626" y="1629434"/>
            <a:ext cx="5134507" cy="2558127"/>
          </a:xfrm>
          <a:prstGeom prst="rect">
            <a:avLst/>
          </a:prstGeom>
        </p:spPr>
      </p:pic>
    </p:spTree>
    <p:extLst>
      <p:ext uri="{BB962C8B-B14F-4D97-AF65-F5344CB8AC3E}">
        <p14:creationId xmlns:p14="http://schemas.microsoft.com/office/powerpoint/2010/main" val="196951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7664"/>
          </a:xfrm>
          <a:prstGeom prst="rect">
            <a:avLst/>
          </a:prstGeom>
        </p:spPr>
      </p:pic>
      <p:sp>
        <p:nvSpPr>
          <p:cNvPr id="4" name="TextBox 3">
            <a:extLst>
              <a:ext uri="{FF2B5EF4-FFF2-40B4-BE49-F238E27FC236}">
                <a16:creationId xmlns:a16="http://schemas.microsoft.com/office/drawing/2014/main" id="{6B6C5688-51F9-57CF-3BC8-21DC8DC0C29B}"/>
              </a:ext>
            </a:extLst>
          </p:cNvPr>
          <p:cNvSpPr txBox="1"/>
          <p:nvPr/>
        </p:nvSpPr>
        <p:spPr>
          <a:xfrm>
            <a:off x="1966451" y="364244"/>
            <a:ext cx="8259097"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3. How does the availability of charging stations infrastructure correlate with the EV sales and penetration rates in the top 5 states? </a:t>
            </a:r>
          </a:p>
        </p:txBody>
      </p:sp>
      <p:sp>
        <p:nvSpPr>
          <p:cNvPr id="2" name="TextBox 1">
            <a:extLst>
              <a:ext uri="{FF2B5EF4-FFF2-40B4-BE49-F238E27FC236}">
                <a16:creationId xmlns:a16="http://schemas.microsoft.com/office/drawing/2014/main" id="{8C6CD931-613F-0CB1-D2F0-38B9E7220F42}"/>
              </a:ext>
            </a:extLst>
          </p:cNvPr>
          <p:cNvSpPr txBox="1"/>
          <p:nvPr/>
        </p:nvSpPr>
        <p:spPr>
          <a:xfrm>
            <a:off x="83575" y="6392212"/>
            <a:ext cx="278744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pic>
        <p:nvPicPr>
          <p:cNvPr id="6" name="Picture 5" descr="A logo with a circle and a letter&#10;&#10;Description automatically generated">
            <a:extLst>
              <a:ext uri="{FF2B5EF4-FFF2-40B4-BE49-F238E27FC236}">
                <a16:creationId xmlns:a16="http://schemas.microsoft.com/office/drawing/2014/main" id="{D36BEB8F-C1DA-6BB0-6683-9C7FB22A2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graphicFrame>
        <p:nvGraphicFramePr>
          <p:cNvPr id="17" name="Chart 16">
            <a:extLst>
              <a:ext uri="{FF2B5EF4-FFF2-40B4-BE49-F238E27FC236}">
                <a16:creationId xmlns:a16="http://schemas.microsoft.com/office/drawing/2014/main" id="{8F284069-11E6-1CFA-4662-B8897FB877E5}"/>
              </a:ext>
            </a:extLst>
          </p:cNvPr>
          <p:cNvGraphicFramePr>
            <a:graphicFrameLocks/>
          </p:cNvGraphicFramePr>
          <p:nvPr>
            <p:extLst>
              <p:ext uri="{D42A27DB-BD31-4B8C-83A1-F6EECF244321}">
                <p14:modId xmlns:p14="http://schemas.microsoft.com/office/powerpoint/2010/main" val="3703095001"/>
              </p:ext>
            </p:extLst>
          </p:nvPr>
        </p:nvGraphicFramePr>
        <p:xfrm>
          <a:off x="6325291" y="2044545"/>
          <a:ext cx="5154191" cy="2986071"/>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6">
            <a:extLst>
              <a:ext uri="{FF2B5EF4-FFF2-40B4-BE49-F238E27FC236}">
                <a16:creationId xmlns:a16="http://schemas.microsoft.com/office/drawing/2014/main" id="{8A9E5795-A32A-5F1D-B78F-18B1080F3C90}"/>
              </a:ext>
            </a:extLst>
          </p:cNvPr>
          <p:cNvPicPr>
            <a:picLocks noChangeAspect="1"/>
          </p:cNvPicPr>
          <p:nvPr/>
        </p:nvPicPr>
        <p:blipFill>
          <a:blip r:embed="rId5"/>
          <a:stretch>
            <a:fillRect/>
          </a:stretch>
        </p:blipFill>
        <p:spPr>
          <a:xfrm>
            <a:off x="168185" y="2087043"/>
            <a:ext cx="5988921" cy="2986071"/>
          </a:xfrm>
          <a:prstGeom prst="rect">
            <a:avLst/>
          </a:prstGeom>
        </p:spPr>
      </p:pic>
    </p:spTree>
    <p:extLst>
      <p:ext uri="{BB962C8B-B14F-4D97-AF65-F5344CB8AC3E}">
        <p14:creationId xmlns:p14="http://schemas.microsoft.com/office/powerpoint/2010/main" val="255910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32"/>
            <a:ext cx="12192000" cy="6867832"/>
          </a:xfrm>
          <a:prstGeom prst="rect">
            <a:avLst/>
          </a:prstGeom>
        </p:spPr>
      </p:pic>
      <p:sp>
        <p:nvSpPr>
          <p:cNvPr id="4" name="TextBox 3">
            <a:extLst>
              <a:ext uri="{FF2B5EF4-FFF2-40B4-BE49-F238E27FC236}">
                <a16:creationId xmlns:a16="http://schemas.microsoft.com/office/drawing/2014/main" id="{125224F9-53D1-594E-5659-57D736A7977E}"/>
              </a:ext>
            </a:extLst>
          </p:cNvPr>
          <p:cNvSpPr txBox="1"/>
          <p:nvPr/>
        </p:nvSpPr>
        <p:spPr>
          <a:xfrm>
            <a:off x="2330245" y="365093"/>
            <a:ext cx="7973961"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4. Who should be the brand ambassador if AtliQ Motors launches their EV/Hybrid vehicles in India and why? </a:t>
            </a:r>
          </a:p>
        </p:txBody>
      </p:sp>
      <p:sp>
        <p:nvSpPr>
          <p:cNvPr id="2" name="TextBox 1">
            <a:extLst>
              <a:ext uri="{FF2B5EF4-FFF2-40B4-BE49-F238E27FC236}">
                <a16:creationId xmlns:a16="http://schemas.microsoft.com/office/drawing/2014/main" id="{4833D303-44C0-0A3B-3F46-B7C3C95CFF7F}"/>
              </a:ext>
            </a:extLst>
          </p:cNvPr>
          <p:cNvSpPr txBox="1"/>
          <p:nvPr/>
        </p:nvSpPr>
        <p:spPr>
          <a:xfrm>
            <a:off x="639097" y="1626388"/>
            <a:ext cx="11090787" cy="2308324"/>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To select the ideal brand ambassador for AtliQ Motors' EV/Hybrid vehicles in India, we should consider factors such as:</a:t>
            </a:r>
          </a:p>
          <a:p>
            <a:pPr marL="1200150" lvl="2" indent="-2857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Target Audience </a:t>
            </a:r>
          </a:p>
          <a:p>
            <a:pPr marL="1200150" lvl="2" indent="-2857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Brand values </a:t>
            </a:r>
          </a:p>
          <a:p>
            <a:pPr marL="1200150" lvl="2" indent="-2857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Product Positioning</a:t>
            </a:r>
          </a:p>
          <a:p>
            <a:pPr marL="1200150" lvl="2" indent="-2857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Celebrity Image</a:t>
            </a:r>
          </a:p>
          <a:p>
            <a:pPr marL="1200150" lvl="2" indent="-2857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Relevance</a:t>
            </a:r>
          </a:p>
          <a:p>
            <a:pPr marL="1200150" lvl="2"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A478A9FE-0D0A-E642-1074-57002A62AB0F}"/>
              </a:ext>
            </a:extLst>
          </p:cNvPr>
          <p:cNvSpPr txBox="1"/>
          <p:nvPr/>
        </p:nvSpPr>
        <p:spPr>
          <a:xfrm>
            <a:off x="172065" y="6392213"/>
            <a:ext cx="278744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pic>
        <p:nvPicPr>
          <p:cNvPr id="7" name="Picture 6" descr="A logo with a circle and a letter&#10;&#10;Description automatically generated">
            <a:extLst>
              <a:ext uri="{FF2B5EF4-FFF2-40B4-BE49-F238E27FC236}">
                <a16:creationId xmlns:a16="http://schemas.microsoft.com/office/drawing/2014/main" id="{E8B1E938-AA69-2C3A-400A-292B801AB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
        <p:nvSpPr>
          <p:cNvPr id="9" name="TextBox 8">
            <a:extLst>
              <a:ext uri="{FF2B5EF4-FFF2-40B4-BE49-F238E27FC236}">
                <a16:creationId xmlns:a16="http://schemas.microsoft.com/office/drawing/2014/main" id="{7703A0D3-6FF5-9078-F6C4-0FCAE85360A8}"/>
              </a:ext>
            </a:extLst>
          </p:cNvPr>
          <p:cNvSpPr txBox="1"/>
          <p:nvPr/>
        </p:nvSpPr>
        <p:spPr>
          <a:xfrm>
            <a:off x="639097" y="3941252"/>
            <a:ext cx="10491019" cy="923330"/>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Based on these factors, here are some potential brand ambassadors for AtliQ Motors in India:</a:t>
            </a:r>
          </a:p>
          <a:p>
            <a:pPr marL="1200150" lvl="2" indent="-2857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Bollywood Actors – such as John Abraham, Shah Rukh Khan.</a:t>
            </a:r>
          </a:p>
          <a:p>
            <a:pPr marL="1200150" lvl="2" indent="-2857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Sports Persons – Such as MS. Dhoni, Virat Kohli , P.V.Sindhu.</a:t>
            </a:r>
          </a:p>
        </p:txBody>
      </p:sp>
    </p:spTree>
    <p:extLst>
      <p:ext uri="{BB962C8B-B14F-4D97-AF65-F5344CB8AC3E}">
        <p14:creationId xmlns:p14="http://schemas.microsoft.com/office/powerpoint/2010/main" val="440495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7501ECD-BA15-692D-8723-3E14B0303007}"/>
              </a:ext>
            </a:extLst>
          </p:cNvPr>
          <p:cNvSpPr txBox="1"/>
          <p:nvPr/>
        </p:nvSpPr>
        <p:spPr>
          <a:xfrm>
            <a:off x="1410929" y="203086"/>
            <a:ext cx="9370142"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5. Which state of India is ideal to start the manufacturing unit? (Based on subsidies provided, ease of doing business, stability in governance etc.) </a:t>
            </a:r>
          </a:p>
        </p:txBody>
      </p:sp>
      <p:pic>
        <p:nvPicPr>
          <p:cNvPr id="4" name="Picture 3" descr="A logo with a circle and a letter&#10;&#10;Description automatically generated">
            <a:extLst>
              <a:ext uri="{FF2B5EF4-FFF2-40B4-BE49-F238E27FC236}">
                <a16:creationId xmlns:a16="http://schemas.microsoft.com/office/drawing/2014/main" id="{635E9B7E-C7A1-4AE9-F042-79E7145C6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
        <p:nvSpPr>
          <p:cNvPr id="6" name="TextBox 5">
            <a:extLst>
              <a:ext uri="{FF2B5EF4-FFF2-40B4-BE49-F238E27FC236}">
                <a16:creationId xmlns:a16="http://schemas.microsoft.com/office/drawing/2014/main" id="{470BD26F-4F7E-87A2-3686-9EF69EC8F9A1}"/>
              </a:ext>
            </a:extLst>
          </p:cNvPr>
          <p:cNvSpPr txBox="1"/>
          <p:nvPr/>
        </p:nvSpPr>
        <p:spPr>
          <a:xfrm>
            <a:off x="8622890" y="2300748"/>
            <a:ext cx="2517058" cy="1477328"/>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Based on data both </a:t>
            </a:r>
            <a:r>
              <a:rPr lang="en-US" b="1" dirty="0">
                <a:solidFill>
                  <a:srgbClr val="00B050"/>
                </a:solidFill>
                <a:latin typeface="Segoe UI" panose="020B0502040204020203" pitchFamily="34" charset="0"/>
                <a:cs typeface="Segoe UI" panose="020B0502040204020203" pitchFamily="34" charset="0"/>
              </a:rPr>
              <a:t>Maharashtra</a:t>
            </a:r>
            <a:r>
              <a:rPr lang="en-US" dirty="0">
                <a:solidFill>
                  <a:schemeClr val="bg1"/>
                </a:solidFill>
                <a:latin typeface="Segoe UI" panose="020B0502040204020203" pitchFamily="34" charset="0"/>
                <a:cs typeface="Segoe UI" panose="020B0502040204020203" pitchFamily="34" charset="0"/>
              </a:rPr>
              <a:t> and </a:t>
            </a:r>
            <a:r>
              <a:rPr lang="en-US" b="1" dirty="0">
                <a:solidFill>
                  <a:srgbClr val="00B050"/>
                </a:solidFill>
                <a:latin typeface="Segoe UI" panose="020B0502040204020203" pitchFamily="34" charset="0"/>
                <a:cs typeface="Segoe UI" panose="020B0502040204020203" pitchFamily="34" charset="0"/>
              </a:rPr>
              <a:t>Karnataka</a:t>
            </a:r>
            <a:r>
              <a:rPr lang="en-US" dirty="0">
                <a:solidFill>
                  <a:schemeClr val="bg1"/>
                </a:solidFill>
                <a:latin typeface="Segoe UI" panose="020B0502040204020203" pitchFamily="34" charset="0"/>
                <a:cs typeface="Segoe UI" panose="020B0502040204020203" pitchFamily="34" charset="0"/>
              </a:rPr>
              <a:t> are the Ideal State for Start Manufacturing Unit</a:t>
            </a:r>
          </a:p>
        </p:txBody>
      </p:sp>
      <p:pic>
        <p:nvPicPr>
          <p:cNvPr id="7" name="Picture 6">
            <a:extLst>
              <a:ext uri="{FF2B5EF4-FFF2-40B4-BE49-F238E27FC236}">
                <a16:creationId xmlns:a16="http://schemas.microsoft.com/office/drawing/2014/main" id="{DA8A9EB0-0D5C-A5B6-C9DD-417FE2A9E357}"/>
              </a:ext>
            </a:extLst>
          </p:cNvPr>
          <p:cNvPicPr>
            <a:picLocks noChangeAspect="1"/>
          </p:cNvPicPr>
          <p:nvPr/>
        </p:nvPicPr>
        <p:blipFill>
          <a:blip r:embed="rId4"/>
          <a:stretch>
            <a:fillRect/>
          </a:stretch>
        </p:blipFill>
        <p:spPr>
          <a:xfrm>
            <a:off x="344796" y="1331926"/>
            <a:ext cx="8248820" cy="5147532"/>
          </a:xfrm>
          <a:prstGeom prst="rect">
            <a:avLst/>
          </a:prstGeom>
        </p:spPr>
      </p:pic>
    </p:spTree>
    <p:extLst>
      <p:ext uri="{BB962C8B-B14F-4D97-AF65-F5344CB8AC3E}">
        <p14:creationId xmlns:p14="http://schemas.microsoft.com/office/powerpoint/2010/main" val="420150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1"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DCE76CB5-ED74-D0C8-8D7D-E32B2CCF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3DCD034-7D29-65D5-25B5-8231B7B37B28}"/>
              </a:ext>
            </a:extLst>
          </p:cNvPr>
          <p:cNvSpPr txBox="1"/>
          <p:nvPr/>
        </p:nvSpPr>
        <p:spPr>
          <a:xfrm>
            <a:off x="2998839" y="199586"/>
            <a:ext cx="7492181" cy="369332"/>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6. Top 3 recommendations for AtliQ Motors. </a:t>
            </a:r>
          </a:p>
        </p:txBody>
      </p:sp>
      <p:sp>
        <p:nvSpPr>
          <p:cNvPr id="5" name="TextBox 4">
            <a:extLst>
              <a:ext uri="{FF2B5EF4-FFF2-40B4-BE49-F238E27FC236}">
                <a16:creationId xmlns:a16="http://schemas.microsoft.com/office/drawing/2014/main" id="{47A196B2-BDA1-6D6D-F115-77B04BAA4171}"/>
              </a:ext>
            </a:extLst>
          </p:cNvPr>
          <p:cNvSpPr txBox="1"/>
          <p:nvPr/>
        </p:nvSpPr>
        <p:spPr>
          <a:xfrm>
            <a:off x="172065" y="2483033"/>
            <a:ext cx="11228439" cy="923330"/>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2.  Location :</a:t>
            </a:r>
          </a:p>
          <a:p>
            <a:pPr marL="742950" lvl="1" indent="-285750">
              <a:buFont typeface="Wingdings" panose="05000000000000000000" pitchFamily="2" charset="2"/>
              <a:buChar char="Ø"/>
            </a:pPr>
            <a:r>
              <a:rPr lang="en-US" dirty="0">
                <a:solidFill>
                  <a:schemeClr val="bg1"/>
                </a:solidFill>
                <a:latin typeface="Segoe UI" panose="020B0502040204020203" pitchFamily="34" charset="0"/>
                <a:cs typeface="Segoe UI" panose="020B0502040204020203" pitchFamily="34" charset="0"/>
              </a:rPr>
              <a:t>I Recommend </a:t>
            </a:r>
            <a:r>
              <a:rPr lang="en-US" b="1" u="sng" dirty="0">
                <a:solidFill>
                  <a:srgbClr val="FF0000"/>
                </a:solidFill>
                <a:latin typeface="Segoe UI" panose="020B0502040204020203" pitchFamily="34" charset="0"/>
                <a:cs typeface="Segoe UI" panose="020B0502040204020203" pitchFamily="34" charset="0"/>
              </a:rPr>
              <a:t>Maharashtra</a:t>
            </a:r>
            <a:r>
              <a:rPr lang="en-US" dirty="0">
                <a:solidFill>
                  <a:schemeClr val="bg1"/>
                </a:solidFill>
                <a:latin typeface="Segoe UI" panose="020B0502040204020203" pitchFamily="34" charset="0"/>
                <a:cs typeface="Segoe UI" panose="020B0502040204020203" pitchFamily="34" charset="0"/>
              </a:rPr>
              <a:t> and </a:t>
            </a:r>
            <a:r>
              <a:rPr lang="en-US" b="1" u="sng" dirty="0">
                <a:solidFill>
                  <a:srgbClr val="FF0000"/>
                </a:solidFill>
                <a:latin typeface="Segoe UI" panose="020B0502040204020203" pitchFamily="34" charset="0"/>
                <a:cs typeface="Segoe UI" panose="020B0502040204020203" pitchFamily="34" charset="0"/>
              </a:rPr>
              <a:t>Karnataka</a:t>
            </a:r>
            <a:r>
              <a:rPr lang="en-US" dirty="0">
                <a:solidFill>
                  <a:schemeClr val="bg1"/>
                </a:solidFill>
                <a:latin typeface="Segoe UI" panose="020B0502040204020203" pitchFamily="34" charset="0"/>
                <a:cs typeface="Segoe UI" panose="020B0502040204020203" pitchFamily="34" charset="0"/>
              </a:rPr>
              <a:t> are the best location to launch 2-Wheelers Plant Based on</a:t>
            </a:r>
          </a:p>
          <a:p>
            <a:pPr lvl="1"/>
            <a:r>
              <a:rPr lang="en-US" dirty="0">
                <a:solidFill>
                  <a:schemeClr val="bg1"/>
                </a:solidFill>
                <a:latin typeface="Segoe UI" panose="020B0502040204020203" pitchFamily="34" charset="0"/>
                <a:cs typeface="Segoe UI" panose="020B0502040204020203" pitchFamily="34" charset="0"/>
              </a:rPr>
              <a:t>     the Table Below (Analysis of Top 3 States Based on Various Criteria).</a:t>
            </a:r>
          </a:p>
        </p:txBody>
      </p:sp>
      <p:pic>
        <p:nvPicPr>
          <p:cNvPr id="6" name="Picture 5">
            <a:extLst>
              <a:ext uri="{FF2B5EF4-FFF2-40B4-BE49-F238E27FC236}">
                <a16:creationId xmlns:a16="http://schemas.microsoft.com/office/drawing/2014/main" id="{06394FA0-4210-0E81-3DF1-A7000996A6EA}"/>
              </a:ext>
            </a:extLst>
          </p:cNvPr>
          <p:cNvPicPr>
            <a:picLocks noChangeAspect="1"/>
          </p:cNvPicPr>
          <p:nvPr/>
        </p:nvPicPr>
        <p:blipFill>
          <a:blip r:embed="rId3"/>
          <a:stretch>
            <a:fillRect/>
          </a:stretch>
        </p:blipFill>
        <p:spPr>
          <a:xfrm>
            <a:off x="1071716" y="3480822"/>
            <a:ext cx="8534400" cy="1327619"/>
          </a:xfrm>
          <a:prstGeom prst="rect">
            <a:avLst/>
          </a:prstGeom>
        </p:spPr>
      </p:pic>
      <p:sp>
        <p:nvSpPr>
          <p:cNvPr id="9" name="TextBox 8">
            <a:extLst>
              <a:ext uri="{FF2B5EF4-FFF2-40B4-BE49-F238E27FC236}">
                <a16:creationId xmlns:a16="http://schemas.microsoft.com/office/drawing/2014/main" id="{31652FC8-25E0-0652-8E54-3325E6E3CB6B}"/>
              </a:ext>
            </a:extLst>
          </p:cNvPr>
          <p:cNvSpPr txBox="1"/>
          <p:nvPr/>
        </p:nvSpPr>
        <p:spPr>
          <a:xfrm>
            <a:off x="216309" y="5007218"/>
            <a:ext cx="11582399" cy="923330"/>
          </a:xfrm>
          <a:prstGeom prst="rect">
            <a:avLst/>
          </a:prstGeom>
          <a:noFill/>
        </p:spPr>
        <p:txBody>
          <a:bodyPr wrap="square">
            <a:spAutoFit/>
          </a:bodyPr>
          <a:lstStyle/>
          <a:p>
            <a:pPr marL="342900" indent="-342900">
              <a:buAutoNum type="arabicPeriod" startAt="3"/>
            </a:pPr>
            <a:r>
              <a:rPr lang="en-US" dirty="0">
                <a:solidFill>
                  <a:schemeClr val="bg1"/>
                </a:solidFill>
                <a:latin typeface="Segoe UI" panose="020B0502040204020203" pitchFamily="34" charset="0"/>
                <a:cs typeface="Segoe UI" panose="020B0502040204020203" pitchFamily="34" charset="0"/>
              </a:rPr>
              <a:t>Offer Comprehensive charging Solutions :</a:t>
            </a:r>
          </a:p>
          <a:p>
            <a:pPr marL="742950" lvl="1" indent="-285750">
              <a:buFont typeface="Wingdings" panose="05000000000000000000" pitchFamily="2" charset="2"/>
              <a:buChar char="Ø"/>
            </a:pPr>
            <a:r>
              <a:rPr lang="en-US" dirty="0">
                <a:solidFill>
                  <a:schemeClr val="bg1"/>
                </a:solidFill>
                <a:latin typeface="Segoe UI" panose="020B0502040204020203" pitchFamily="34" charset="0"/>
                <a:cs typeface="Segoe UI" panose="020B0502040204020203" pitchFamily="34" charset="0"/>
              </a:rPr>
              <a:t>Expand Charging Infrastructure :- </a:t>
            </a:r>
            <a:r>
              <a:rPr lang="en-US" b="1" u="sng" dirty="0">
                <a:solidFill>
                  <a:srgbClr val="FF0000"/>
                </a:solidFill>
                <a:latin typeface="Segoe UI" panose="020B0502040204020203" pitchFamily="34" charset="0"/>
                <a:cs typeface="Segoe UI" panose="020B0502040204020203" pitchFamily="34" charset="0"/>
              </a:rPr>
              <a:t>Partner with Charging Network Providers</a:t>
            </a:r>
            <a:r>
              <a:rPr lang="en-US" dirty="0">
                <a:solidFill>
                  <a:schemeClr val="bg1"/>
                </a:solidFill>
                <a:latin typeface="Segoe UI" panose="020B0502040204020203" pitchFamily="34" charset="0"/>
                <a:cs typeface="Segoe UI" panose="020B0502040204020203" pitchFamily="34" charset="0"/>
              </a:rPr>
              <a:t>.</a:t>
            </a:r>
          </a:p>
          <a:p>
            <a:pPr marL="742950" lvl="1" indent="-285750">
              <a:buFont typeface="Wingdings" panose="05000000000000000000" pitchFamily="2" charset="2"/>
              <a:buChar char="Ø"/>
            </a:pPr>
            <a:r>
              <a:rPr lang="en-US" dirty="0">
                <a:solidFill>
                  <a:schemeClr val="bg1"/>
                </a:solidFill>
                <a:latin typeface="Segoe UI" panose="020B0502040204020203" pitchFamily="34" charset="0"/>
                <a:cs typeface="Segoe UI" panose="020B0502040204020203" pitchFamily="34" charset="0"/>
              </a:rPr>
              <a:t>Provide Home Charging Solutions :- Offer High Speed Home Charging options.</a:t>
            </a:r>
          </a:p>
        </p:txBody>
      </p:sp>
      <p:sp>
        <p:nvSpPr>
          <p:cNvPr id="14" name="TextBox 13">
            <a:extLst>
              <a:ext uri="{FF2B5EF4-FFF2-40B4-BE49-F238E27FC236}">
                <a16:creationId xmlns:a16="http://schemas.microsoft.com/office/drawing/2014/main" id="{53ADD738-E034-AFEE-8D07-D97A4EFE24F6}"/>
              </a:ext>
            </a:extLst>
          </p:cNvPr>
          <p:cNvSpPr txBox="1"/>
          <p:nvPr/>
        </p:nvSpPr>
        <p:spPr>
          <a:xfrm>
            <a:off x="172065" y="6392213"/>
            <a:ext cx="278744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sp>
        <p:nvSpPr>
          <p:cNvPr id="16" name="TextBox 15">
            <a:extLst>
              <a:ext uri="{FF2B5EF4-FFF2-40B4-BE49-F238E27FC236}">
                <a16:creationId xmlns:a16="http://schemas.microsoft.com/office/drawing/2014/main" id="{3602B7D1-A827-E0A1-9988-E935C150673F}"/>
              </a:ext>
            </a:extLst>
          </p:cNvPr>
          <p:cNvSpPr txBox="1"/>
          <p:nvPr/>
        </p:nvSpPr>
        <p:spPr>
          <a:xfrm>
            <a:off x="216309" y="858519"/>
            <a:ext cx="11582398" cy="646331"/>
          </a:xfrm>
          <a:prstGeom prst="rect">
            <a:avLst/>
          </a:prstGeom>
          <a:noFill/>
        </p:spPr>
        <p:txBody>
          <a:bodyPr wrap="square">
            <a:spAutoFit/>
          </a:bodyPr>
          <a:lstStyle/>
          <a:p>
            <a:pPr marL="342900" indent="-342900">
              <a:buAutoNum type="arabicPeriod"/>
            </a:pPr>
            <a:r>
              <a:rPr lang="en-US" dirty="0">
                <a:solidFill>
                  <a:schemeClr val="bg1"/>
                </a:solidFill>
                <a:latin typeface="Segoe UI" panose="020B0502040204020203" pitchFamily="34" charset="0"/>
                <a:cs typeface="Segoe UI" panose="020B0502040204020203" pitchFamily="34" charset="0"/>
              </a:rPr>
              <a:t>Category : </a:t>
            </a:r>
          </a:p>
          <a:p>
            <a:pPr marL="742950" lvl="1" indent="-285750">
              <a:buFont typeface="Wingdings" panose="05000000000000000000" pitchFamily="2" charset="2"/>
              <a:buChar char="Ø"/>
            </a:pPr>
            <a:r>
              <a:rPr lang="en-US" dirty="0">
                <a:solidFill>
                  <a:schemeClr val="bg1"/>
                </a:solidFill>
                <a:latin typeface="Segoe UI" panose="020B0502040204020203" pitchFamily="34" charset="0"/>
                <a:cs typeface="Segoe UI" panose="020B0502040204020203" pitchFamily="34" charset="0"/>
              </a:rPr>
              <a:t>I Recommend to focus on </a:t>
            </a:r>
            <a:r>
              <a:rPr lang="en-US" b="1" u="sng" dirty="0">
                <a:solidFill>
                  <a:srgbClr val="FF0000"/>
                </a:solidFill>
                <a:latin typeface="Segoe UI" panose="020B0502040204020203" pitchFamily="34" charset="0"/>
                <a:cs typeface="Segoe UI" panose="020B0502040204020203" pitchFamily="34" charset="0"/>
              </a:rPr>
              <a:t>2-Wheelers</a:t>
            </a:r>
            <a:r>
              <a:rPr lang="en-US" dirty="0">
                <a:solidFill>
                  <a:schemeClr val="bg1"/>
                </a:solidFill>
                <a:latin typeface="Segoe UI" panose="020B0502040204020203" pitchFamily="34" charset="0"/>
                <a:cs typeface="Segoe UI" panose="020B0502040204020203" pitchFamily="34" charset="0"/>
              </a:rPr>
              <a:t> to Start with.</a:t>
            </a:r>
          </a:p>
        </p:txBody>
      </p:sp>
      <p:pic>
        <p:nvPicPr>
          <p:cNvPr id="18" name="Picture 17">
            <a:extLst>
              <a:ext uri="{FF2B5EF4-FFF2-40B4-BE49-F238E27FC236}">
                <a16:creationId xmlns:a16="http://schemas.microsoft.com/office/drawing/2014/main" id="{943687C9-20C3-0BFB-853C-21C50AA5CEFD}"/>
              </a:ext>
            </a:extLst>
          </p:cNvPr>
          <p:cNvPicPr>
            <a:picLocks noChangeAspect="1"/>
          </p:cNvPicPr>
          <p:nvPr/>
        </p:nvPicPr>
        <p:blipFill>
          <a:blip r:embed="rId4"/>
          <a:stretch>
            <a:fillRect/>
          </a:stretch>
        </p:blipFill>
        <p:spPr>
          <a:xfrm>
            <a:off x="3487814" y="1559703"/>
            <a:ext cx="4115157" cy="923330"/>
          </a:xfrm>
          <a:prstGeom prst="rect">
            <a:avLst/>
          </a:prstGeom>
        </p:spPr>
      </p:pic>
      <p:pic>
        <p:nvPicPr>
          <p:cNvPr id="19" name="Picture 18" descr="A logo with a circle and a letter&#10;&#10;Description automatically generated">
            <a:extLst>
              <a:ext uri="{FF2B5EF4-FFF2-40B4-BE49-F238E27FC236}">
                <a16:creationId xmlns:a16="http://schemas.microsoft.com/office/drawing/2014/main" id="{8D795A99-119A-8642-7655-3BB4B8997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146495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
            <a:extLst>
              <a:ext uri="{FF2B5EF4-FFF2-40B4-BE49-F238E27FC236}">
                <a16:creationId xmlns:a16="http://schemas.microsoft.com/office/drawing/2014/main" id="{86646D2B-45FD-2840-46C5-B84BAC0AC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D7EF43F8-E076-609B-41D5-588B56ACE629}"/>
              </a:ext>
            </a:extLst>
          </p:cNvPr>
          <p:cNvSpPr txBox="1"/>
          <p:nvPr/>
        </p:nvSpPr>
        <p:spPr>
          <a:xfrm>
            <a:off x="1268361" y="2345189"/>
            <a:ext cx="8190271" cy="2031325"/>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AtliQ Motors is an automotive giant from the USA specializing in electric vehicles (EV). In the last 5 years, their market share rose to 25% in electric and hybrid vehicles segment in North America. As a part of their expansion plans, they wanted to launch their bestselling models in India where their market share is less than 2%. Bruce Haryali, the chief of AtliQ Motors India wanted to do a detailed market study of existing EV/Hybrid market in India before proceeding further. </a:t>
            </a:r>
          </a:p>
        </p:txBody>
      </p:sp>
      <p:sp>
        <p:nvSpPr>
          <p:cNvPr id="2" name="TextBox 1">
            <a:extLst>
              <a:ext uri="{FF2B5EF4-FFF2-40B4-BE49-F238E27FC236}">
                <a16:creationId xmlns:a16="http://schemas.microsoft.com/office/drawing/2014/main" id="{95F51794-4B7F-DC60-06BD-3001E004335D}"/>
              </a:ext>
            </a:extLst>
          </p:cNvPr>
          <p:cNvSpPr txBox="1"/>
          <p:nvPr/>
        </p:nvSpPr>
        <p:spPr>
          <a:xfrm>
            <a:off x="2182761" y="572430"/>
            <a:ext cx="5338916" cy="1200329"/>
          </a:xfrm>
          <a:prstGeom prst="rect">
            <a:avLst/>
          </a:prstGeom>
          <a:noFill/>
        </p:spPr>
        <p:txBody>
          <a:bodyPr wrap="square" rtlCol="0">
            <a:spAutoFit/>
          </a:bodyPr>
          <a:lstStyle/>
          <a:p>
            <a:r>
              <a:rPr lang="en-US" sz="3600" dirty="0">
                <a:solidFill>
                  <a:schemeClr val="bg1"/>
                </a:solidFill>
                <a:latin typeface="Sabon Next LT" panose="020B0502040204020203" pitchFamily="2" charset="0"/>
                <a:cs typeface="Sabon Next LT" panose="020B0502040204020203" pitchFamily="2" charset="0"/>
              </a:rPr>
              <a:t>PROBLEM STATEMENT</a:t>
            </a:r>
          </a:p>
          <a:p>
            <a:endParaRPr lang="en-US" sz="3600" dirty="0"/>
          </a:p>
        </p:txBody>
      </p:sp>
      <p:pic>
        <p:nvPicPr>
          <p:cNvPr id="7" name="Picture 6" descr="A logo with a circle and a letter&#10;&#10;Description automatically generated">
            <a:extLst>
              <a:ext uri="{FF2B5EF4-FFF2-40B4-BE49-F238E27FC236}">
                <a16:creationId xmlns:a16="http://schemas.microsoft.com/office/drawing/2014/main" id="{55408AB8-1760-2D80-D51E-DA5C036D8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333648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descr="A black background with a circle&#10;&#10;Description automatically generated">
            <a:extLst>
              <a:ext uri="{FF2B5EF4-FFF2-40B4-BE49-F238E27FC236}">
                <a16:creationId xmlns:a16="http://schemas.microsoft.com/office/drawing/2014/main" id="{DF5012FD-0E26-1F59-EC0B-1651DAADCF57}"/>
              </a:ext>
            </a:extLst>
          </p:cNvPr>
          <p:cNvPicPr>
            <a:picLocks noChangeAspect="1"/>
          </p:cNvPicPr>
          <p:nvPr/>
        </p:nvPicPr>
        <p:blipFill>
          <a:blip r:embed="rId2">
            <a:extLst>
              <a:ext uri="{28A0092B-C50C-407E-A947-70E740481C1C}">
                <a14:useLocalDpi xmlns:a14="http://schemas.microsoft.com/office/drawing/2010/main" val="0"/>
              </a:ext>
            </a:extLst>
          </a:blip>
          <a:srcRect b="19"/>
          <a:stretch/>
        </p:blipFill>
        <p:spPr>
          <a:xfrm>
            <a:off x="0" y="0"/>
            <a:ext cx="12192000" cy="6877664"/>
          </a:xfrm>
          <a:prstGeom prst="rect">
            <a:avLst/>
          </a:prstGeom>
        </p:spPr>
      </p:pic>
      <p:sp>
        <p:nvSpPr>
          <p:cNvPr id="4" name="TextBox 3">
            <a:extLst>
              <a:ext uri="{FF2B5EF4-FFF2-40B4-BE49-F238E27FC236}">
                <a16:creationId xmlns:a16="http://schemas.microsoft.com/office/drawing/2014/main" id="{DC2DFF65-3207-5199-685B-6CFF4E0AF50A}"/>
              </a:ext>
            </a:extLst>
          </p:cNvPr>
          <p:cNvSpPr txBox="1"/>
          <p:nvPr/>
        </p:nvSpPr>
        <p:spPr>
          <a:xfrm>
            <a:off x="467032" y="4549231"/>
            <a:ext cx="9729020" cy="1754326"/>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the two most important characteristics of an electric vehicle of concern to the consumer are:-</a:t>
            </a:r>
          </a:p>
          <a:p>
            <a:endParaRPr lang="en-US" dirty="0">
              <a:solidFill>
                <a:schemeClr val="bg1"/>
              </a:solidFill>
              <a:latin typeface="Segoe UI" panose="020B0502040204020203" pitchFamily="34" charset="0"/>
              <a:cs typeface="Segoe UI" panose="020B0502040204020203" pitchFamily="34" charset="0"/>
            </a:endParaRPr>
          </a:p>
          <a:p>
            <a:pPr marL="1257300" lvl="2" indent="-342900">
              <a:buFont typeface="+mj-lt"/>
              <a:buAutoNum type="arabicPeriod"/>
            </a:pPr>
            <a:r>
              <a:rPr lang="en-US" dirty="0">
                <a:solidFill>
                  <a:schemeClr val="bg1"/>
                </a:solidFill>
                <a:latin typeface="Segoe UI" panose="020B0502040204020203" pitchFamily="34" charset="0"/>
                <a:cs typeface="Segoe UI" panose="020B0502040204020203" pitchFamily="34" charset="0"/>
              </a:rPr>
              <a:t> Driving range (i.e. the maximum distance an EV can run when fully charged)</a:t>
            </a:r>
          </a:p>
          <a:p>
            <a:pPr marL="1257300" lvl="2" indent="-342900">
              <a:buFont typeface="+mj-lt"/>
              <a:buAutoNum type="arabicPeriod"/>
            </a:pPr>
            <a:r>
              <a:rPr lang="en-US" dirty="0">
                <a:solidFill>
                  <a:schemeClr val="bg1"/>
                </a:solidFill>
                <a:latin typeface="Segoe UI" panose="020B0502040204020203" pitchFamily="34" charset="0"/>
                <a:cs typeface="Segoe UI" panose="020B0502040204020203" pitchFamily="34" charset="0"/>
              </a:rPr>
              <a:t> Charging time of batteries (i.e. the time required to fully charge the battery) and Charging time depends on the input power characteristics (i.e., input voltage and current), battery type, and battery capacity. </a:t>
            </a:r>
          </a:p>
        </p:txBody>
      </p:sp>
      <p:pic>
        <p:nvPicPr>
          <p:cNvPr id="5" name="Picture 4" descr="A logo with a circle and a letter&#10;&#10;Description automatically generated">
            <a:extLst>
              <a:ext uri="{FF2B5EF4-FFF2-40B4-BE49-F238E27FC236}">
                <a16:creationId xmlns:a16="http://schemas.microsoft.com/office/drawing/2014/main" id="{968D70BC-195C-B3CB-7EC0-64F8C34D5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
        <p:nvSpPr>
          <p:cNvPr id="7" name="TextBox 6">
            <a:extLst>
              <a:ext uri="{FF2B5EF4-FFF2-40B4-BE49-F238E27FC236}">
                <a16:creationId xmlns:a16="http://schemas.microsoft.com/office/drawing/2014/main" id="{1B77DD2B-8787-8758-09B0-8598E4E4E639}"/>
              </a:ext>
            </a:extLst>
          </p:cNvPr>
          <p:cNvSpPr txBox="1"/>
          <p:nvPr/>
        </p:nvSpPr>
        <p:spPr>
          <a:xfrm>
            <a:off x="496528" y="1075082"/>
            <a:ext cx="10087897" cy="1754326"/>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Road EVs include a large range of vehicles from electric two-wheelers, three-wheelers (rickshaws), cars and electric buses. In addition, plug-in electric vehicles can be classified into two types: battery electric vehicles (BEVs), and plug-in hybrid electric vehicles (PHEVs). BEVs have an electric motor in place of combustion engine and use electricity from the grid stored in batteries. Which run only on batteries. Plug-in hybrid electric vehicles (PHEV) use batteries to power an electric motor and liquid fuel such as gasoline or diesel or they run using both fuel and Batteries. </a:t>
            </a:r>
          </a:p>
        </p:txBody>
      </p:sp>
      <p:sp>
        <p:nvSpPr>
          <p:cNvPr id="10" name="TextBox 9">
            <a:extLst>
              <a:ext uri="{FF2B5EF4-FFF2-40B4-BE49-F238E27FC236}">
                <a16:creationId xmlns:a16="http://schemas.microsoft.com/office/drawing/2014/main" id="{0F3E1628-5538-BB08-A1AE-68247FE40E0C}"/>
              </a:ext>
            </a:extLst>
          </p:cNvPr>
          <p:cNvSpPr txBox="1"/>
          <p:nvPr/>
        </p:nvSpPr>
        <p:spPr>
          <a:xfrm>
            <a:off x="2694038" y="366230"/>
            <a:ext cx="6174658" cy="584775"/>
          </a:xfrm>
          <a:prstGeom prst="rect">
            <a:avLst/>
          </a:prstGeom>
          <a:noFill/>
        </p:spPr>
        <p:txBody>
          <a:bodyPr wrap="square">
            <a:spAutoFit/>
          </a:bodyPr>
          <a:lstStyle/>
          <a:p>
            <a:pPr algn="ctr"/>
            <a:r>
              <a:rPr lang="en-US" sz="3200" b="1" dirty="0">
                <a:solidFill>
                  <a:schemeClr val="bg1"/>
                </a:solidFill>
                <a:latin typeface="Sabon Next LT" panose="02000500000000000000" pitchFamily="2" charset="0"/>
                <a:cs typeface="Sabon Next LT" panose="02000500000000000000" pitchFamily="2" charset="0"/>
              </a:rPr>
              <a:t>Background </a:t>
            </a:r>
          </a:p>
        </p:txBody>
      </p:sp>
      <p:sp>
        <p:nvSpPr>
          <p:cNvPr id="12" name="TextBox 11">
            <a:extLst>
              <a:ext uri="{FF2B5EF4-FFF2-40B4-BE49-F238E27FC236}">
                <a16:creationId xmlns:a16="http://schemas.microsoft.com/office/drawing/2014/main" id="{9BB3CB0D-D72E-BD4A-A69B-CC3AF78FB077}"/>
              </a:ext>
            </a:extLst>
          </p:cNvPr>
          <p:cNvSpPr txBox="1"/>
          <p:nvPr/>
        </p:nvSpPr>
        <p:spPr>
          <a:xfrm>
            <a:off x="496528" y="2891153"/>
            <a:ext cx="10333703" cy="1754326"/>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EVs can go beyond the above-mentioned technology-based classification, and can be classified based on their attributes such as</a:t>
            </a:r>
          </a:p>
          <a:p>
            <a:pPr lvl="4"/>
            <a:r>
              <a:rPr lang="en-US" dirty="0">
                <a:solidFill>
                  <a:schemeClr val="bg1"/>
                </a:solidFill>
                <a:latin typeface="Segoe UI" panose="020B0502040204020203" pitchFamily="34" charset="0"/>
                <a:cs typeface="Segoe UI" panose="020B0502040204020203" pitchFamily="34" charset="0"/>
              </a:rPr>
              <a:t> </a:t>
            </a:r>
            <a:r>
              <a:rPr lang="en-US" dirty="0" err="1">
                <a:solidFill>
                  <a:schemeClr val="bg1"/>
                </a:solidFill>
                <a:latin typeface="Segoe UI" panose="020B0502040204020203" pitchFamily="34" charset="0"/>
                <a:cs typeface="Segoe UI" panose="020B0502040204020203" pitchFamily="34" charset="0"/>
              </a:rPr>
              <a:t>i</a:t>
            </a:r>
            <a:r>
              <a:rPr lang="en-US" dirty="0">
                <a:solidFill>
                  <a:schemeClr val="bg1"/>
                </a:solidFill>
                <a:latin typeface="Segoe UI" panose="020B0502040204020203" pitchFamily="34" charset="0"/>
                <a:cs typeface="Segoe UI" panose="020B0502040204020203" pitchFamily="34" charset="0"/>
              </a:rPr>
              <a:t>) charging time,</a:t>
            </a:r>
          </a:p>
          <a:p>
            <a:pPr lvl="4"/>
            <a:r>
              <a:rPr lang="en-US" dirty="0">
                <a:solidFill>
                  <a:schemeClr val="bg1"/>
                </a:solidFill>
                <a:latin typeface="Segoe UI" panose="020B0502040204020203" pitchFamily="34" charset="0"/>
                <a:cs typeface="Segoe UI" panose="020B0502040204020203" pitchFamily="34" charset="0"/>
              </a:rPr>
              <a:t> ii) driving range, and </a:t>
            </a:r>
          </a:p>
          <a:p>
            <a:pPr lvl="4"/>
            <a:r>
              <a:rPr lang="en-US" dirty="0">
                <a:solidFill>
                  <a:schemeClr val="bg1"/>
                </a:solidFill>
                <a:latin typeface="Segoe UI" panose="020B0502040204020203" pitchFamily="34" charset="0"/>
                <a:cs typeface="Segoe UI" panose="020B0502040204020203" pitchFamily="34" charset="0"/>
              </a:rPr>
              <a:t>iii) the maximum load it can carry. </a:t>
            </a:r>
          </a:p>
          <a:p>
            <a:r>
              <a:rPr lang="en-US" dirty="0">
                <a:solidFill>
                  <a:schemeClr val="bg1"/>
                </a:solidFill>
                <a:latin typeface="Segoe UI" panose="020B0502040204020203" pitchFamily="34" charset="0"/>
                <a:cs typeface="Segoe UI" panose="020B0502040204020203" pitchFamily="34" charset="0"/>
              </a:rPr>
              <a:t>Of these attributes, </a:t>
            </a:r>
          </a:p>
        </p:txBody>
      </p:sp>
    </p:spTree>
    <p:extLst>
      <p:ext uri="{BB962C8B-B14F-4D97-AF65-F5344CB8AC3E}">
        <p14:creationId xmlns:p14="http://schemas.microsoft.com/office/powerpoint/2010/main" val="209856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descr="A black background with a circle">
            <a:extLst>
              <a:ext uri="{FF2B5EF4-FFF2-40B4-BE49-F238E27FC236}">
                <a16:creationId xmlns:a16="http://schemas.microsoft.com/office/drawing/2014/main" id="{6AA4B70A-5A9F-943A-12EF-E324C7735E5D}"/>
              </a:ext>
            </a:extLst>
          </p:cNvPr>
          <p:cNvPicPr>
            <a:picLocks noChangeAspect="1"/>
          </p:cNvPicPr>
          <p:nvPr/>
        </p:nvPicPr>
        <p:blipFill>
          <a:blip r:embed="rId2">
            <a:extLst>
              <a:ext uri="{28A0092B-C50C-407E-A947-70E740481C1C}">
                <a14:useLocalDpi xmlns:a14="http://schemas.microsoft.com/office/drawing/2010/main" val="0"/>
              </a:ext>
            </a:extLst>
          </a:blip>
          <a:srcRect b="19"/>
          <a:stretch/>
        </p:blipFill>
        <p:spPr>
          <a:xfrm>
            <a:off x="0" y="0"/>
            <a:ext cx="12192000" cy="6858000"/>
          </a:xfrm>
          <a:prstGeom prst="rect">
            <a:avLst/>
          </a:prstGeom>
        </p:spPr>
      </p:pic>
      <p:sp>
        <p:nvSpPr>
          <p:cNvPr id="4" name="TextBox 3">
            <a:extLst>
              <a:ext uri="{FF2B5EF4-FFF2-40B4-BE49-F238E27FC236}">
                <a16:creationId xmlns:a16="http://schemas.microsoft.com/office/drawing/2014/main" id="{B027E075-70CB-BF9A-6CD3-999FF8A35013}"/>
              </a:ext>
            </a:extLst>
          </p:cNvPr>
          <p:cNvSpPr txBox="1"/>
          <p:nvPr/>
        </p:nvSpPr>
        <p:spPr>
          <a:xfrm>
            <a:off x="894735" y="1219199"/>
            <a:ext cx="10264878" cy="4801314"/>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Objective:</a:t>
            </a:r>
          </a:p>
          <a:p>
            <a:r>
              <a:rPr lang="en-US" dirty="0">
                <a:solidFill>
                  <a:schemeClr val="bg1"/>
                </a:solidFill>
                <a:latin typeface="Segoe UI" panose="020B0502040204020203" pitchFamily="34" charset="0"/>
                <a:cs typeface="Segoe UI" panose="020B0502040204020203" pitchFamily="34" charset="0"/>
              </a:rPr>
              <a:t>	Comprehensive analysis of Electric Vehicle Sales in INDIA by manufacturers and State 	wise data.</a:t>
            </a:r>
          </a:p>
          <a:p>
            <a:endParaRPr lang="en-US" dirty="0">
              <a:solidFill>
                <a:schemeClr val="bg1"/>
              </a:solidFill>
              <a:latin typeface="Segoe UI" panose="020B0502040204020203" pitchFamily="34" charset="0"/>
              <a:cs typeface="Segoe UI" panose="020B0502040204020203" pitchFamily="34" charset="0"/>
            </a:endParaRPr>
          </a:p>
          <a:p>
            <a:r>
              <a:rPr lang="en-US" dirty="0">
                <a:solidFill>
                  <a:schemeClr val="bg1"/>
                </a:solidFill>
                <a:latin typeface="Segoe UI" panose="020B0502040204020203" pitchFamily="34" charset="0"/>
                <a:cs typeface="Segoe UI" panose="020B0502040204020203" pitchFamily="34" charset="0"/>
              </a:rPr>
              <a:t>Datasets:</a:t>
            </a:r>
          </a:p>
          <a:p>
            <a:r>
              <a:rPr lang="en-US" dirty="0">
                <a:solidFill>
                  <a:schemeClr val="bg1"/>
                </a:solidFill>
                <a:latin typeface="Segoe UI" panose="020B0502040204020203" pitchFamily="34" charset="0"/>
                <a:cs typeface="Segoe UI" panose="020B0502040204020203" pitchFamily="34" charset="0"/>
              </a:rPr>
              <a:t>	For Primary analysis we analyze data from Electric vehicle sales by makers and Electric 	vehicle sales by states and the dim _date tables from </a:t>
            </a:r>
            <a:r>
              <a:rPr lang="en-US" b="0" i="0" dirty="0">
                <a:solidFill>
                  <a:srgbClr val="131022"/>
                </a:solidFill>
                <a:effectLst/>
                <a:latin typeface="Manrope"/>
              </a:rPr>
              <a:t> </a:t>
            </a:r>
            <a:r>
              <a:rPr lang="en-US" dirty="0">
                <a:solidFill>
                  <a:srgbClr val="FF0000"/>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Vahan Sewa</a:t>
            </a:r>
            <a:r>
              <a:rPr lang="en-US" dirty="0">
                <a:solidFill>
                  <a:srgbClr val="FF0000"/>
                </a:solidFill>
                <a:latin typeface="Segoe UI" panose="020B0502040204020203" pitchFamily="34" charset="0"/>
                <a:cs typeface="Segoe UI" panose="020B0502040204020203" pitchFamily="34" charset="0"/>
              </a:rPr>
              <a:t> </a:t>
            </a:r>
          </a:p>
          <a:p>
            <a:r>
              <a:rPr lang="en-US" dirty="0">
                <a:solidFill>
                  <a:schemeClr val="bg1"/>
                </a:solidFill>
                <a:latin typeface="Segoe UI" panose="020B0502040204020203" pitchFamily="34" charset="0"/>
                <a:cs typeface="Segoe UI" panose="020B0502040204020203" pitchFamily="34" charset="0"/>
              </a:rPr>
              <a:t>	For the Secondary analysis</a:t>
            </a:r>
            <a:r>
              <a:rPr lang="en-US" dirty="0">
                <a:solidFill>
                  <a:srgbClr val="FF0000"/>
                </a:solidFill>
                <a:latin typeface="Segoe UI" panose="020B0502040204020203" pitchFamily="34" charset="0"/>
                <a:cs typeface="Segoe UI" panose="020B0502040204020203" pitchFamily="34" charset="0"/>
              </a:rPr>
              <a:t> </a:t>
            </a:r>
            <a:r>
              <a:rPr lang="en-US" dirty="0">
                <a:solidFill>
                  <a:srgbClr val="FF0000"/>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https://pib.gov.in/</a:t>
            </a:r>
            <a:r>
              <a:rPr lang="en-US" dirty="0">
                <a:solidFill>
                  <a:srgbClr val="FF0000"/>
                </a:solidFill>
                <a:latin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cs typeface="Segoe UI" panose="020B0502040204020203" pitchFamily="34" charset="0"/>
              </a:rPr>
              <a:t>and </a:t>
            </a:r>
            <a:r>
              <a:rPr lang="en-US" dirty="0">
                <a:solidFill>
                  <a:srgbClr val="FF0000"/>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firstpost.com</a:t>
            </a:r>
            <a:r>
              <a:rPr lang="en-US" dirty="0">
                <a:solidFill>
                  <a:srgbClr val="FF0000"/>
                </a:solidFill>
                <a:latin typeface="Segoe UI" panose="020B0502040204020203" pitchFamily="34" charset="0"/>
                <a:cs typeface="Segoe UI" panose="020B0502040204020203" pitchFamily="34" charset="0"/>
              </a:rPr>
              <a:t> </a:t>
            </a:r>
          </a:p>
          <a:p>
            <a:endParaRPr lang="en-US" dirty="0">
              <a:solidFill>
                <a:schemeClr val="bg1"/>
              </a:solidFill>
              <a:latin typeface="Segoe UI" panose="020B0502040204020203" pitchFamily="34" charset="0"/>
              <a:cs typeface="Segoe UI" panose="020B0502040204020203" pitchFamily="34" charset="0"/>
            </a:endParaRPr>
          </a:p>
          <a:p>
            <a:r>
              <a:rPr lang="en-US" dirty="0">
                <a:solidFill>
                  <a:schemeClr val="bg1"/>
                </a:solidFill>
                <a:latin typeface="Segoe UI" panose="020B0502040204020203" pitchFamily="34" charset="0"/>
                <a:cs typeface="Segoe UI" panose="020B0502040204020203" pitchFamily="34" charset="0"/>
              </a:rPr>
              <a:t>Data Correction:</a:t>
            </a:r>
          </a:p>
          <a:p>
            <a:r>
              <a:rPr lang="en-US" dirty="0">
                <a:solidFill>
                  <a:schemeClr val="bg1"/>
                </a:solidFill>
                <a:latin typeface="Segoe UI" panose="020B0502040204020203" pitchFamily="34" charset="0"/>
                <a:cs typeface="Segoe UI" panose="020B0502040204020203" pitchFamily="34" charset="0"/>
              </a:rPr>
              <a:t>	Spelling Mistakes.</a:t>
            </a:r>
          </a:p>
          <a:p>
            <a:r>
              <a:rPr lang="en-US" dirty="0">
                <a:solidFill>
                  <a:schemeClr val="bg1"/>
                </a:solidFill>
                <a:latin typeface="Segoe UI" panose="020B0502040204020203" pitchFamily="34" charset="0"/>
                <a:cs typeface="Segoe UI" panose="020B0502040204020203" pitchFamily="34" charset="0"/>
              </a:rPr>
              <a:t>	Standardizing the case formats.</a:t>
            </a:r>
          </a:p>
          <a:p>
            <a:r>
              <a:rPr lang="en-US" dirty="0">
                <a:solidFill>
                  <a:schemeClr val="bg1"/>
                </a:solidFill>
                <a:latin typeface="Segoe UI" panose="020B0502040204020203" pitchFamily="34" charset="0"/>
                <a:cs typeface="Segoe UI" panose="020B0502040204020203" pitchFamily="34" charset="0"/>
              </a:rPr>
              <a:t>	Remove trailing and leading spaces.</a:t>
            </a:r>
          </a:p>
          <a:p>
            <a:endParaRPr lang="en-US" dirty="0">
              <a:solidFill>
                <a:schemeClr val="bg1"/>
              </a:solidFill>
              <a:latin typeface="Segoe UI" panose="020B0502040204020203" pitchFamily="34" charset="0"/>
              <a:cs typeface="Segoe UI" panose="020B0502040204020203" pitchFamily="34" charset="0"/>
            </a:endParaRPr>
          </a:p>
          <a:p>
            <a:r>
              <a:rPr lang="en-US" dirty="0">
                <a:solidFill>
                  <a:schemeClr val="bg1"/>
                </a:solidFill>
                <a:latin typeface="Segoe UI" panose="020B0502040204020203" pitchFamily="34" charset="0"/>
                <a:cs typeface="Segoe UI" panose="020B0502040204020203" pitchFamily="34" charset="0"/>
              </a:rPr>
              <a:t>Data Completeness:</a:t>
            </a:r>
          </a:p>
          <a:p>
            <a:r>
              <a:rPr lang="en-US" dirty="0">
                <a:solidFill>
                  <a:schemeClr val="bg1"/>
                </a:solidFill>
                <a:latin typeface="Segoe UI" panose="020B0502040204020203" pitchFamily="34" charset="0"/>
                <a:cs typeface="Segoe UI" panose="020B0502040204020203" pitchFamily="34" charset="0"/>
              </a:rPr>
              <a:t>	EV sales by state wise data for Telangana and Lakshadweep are missing.</a:t>
            </a:r>
          </a:p>
          <a:p>
            <a:r>
              <a:rPr lang="en-US" dirty="0">
                <a:solidFill>
                  <a:schemeClr val="bg1"/>
                </a:solidFill>
                <a:latin typeface="Segoe UI" panose="020B0502040204020203" pitchFamily="34" charset="0"/>
                <a:cs typeface="Segoe UI" panose="020B0502040204020203" pitchFamily="34" charset="0"/>
              </a:rPr>
              <a:t>	</a:t>
            </a:r>
          </a:p>
        </p:txBody>
      </p:sp>
      <p:pic>
        <p:nvPicPr>
          <p:cNvPr id="7" name="Picture 6" descr="A logo with a circle and a letter&#10;&#10;Description automatically generated">
            <a:extLst>
              <a:ext uri="{FF2B5EF4-FFF2-40B4-BE49-F238E27FC236}">
                <a16:creationId xmlns:a16="http://schemas.microsoft.com/office/drawing/2014/main" id="{49BE4AA8-3774-9850-9DD6-0A2DB6A7F2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
        <p:nvSpPr>
          <p:cNvPr id="9" name="TextBox 8">
            <a:extLst>
              <a:ext uri="{FF2B5EF4-FFF2-40B4-BE49-F238E27FC236}">
                <a16:creationId xmlns:a16="http://schemas.microsoft.com/office/drawing/2014/main" id="{60766B47-0C18-A98B-EA1A-016EFEAF3937}"/>
              </a:ext>
            </a:extLst>
          </p:cNvPr>
          <p:cNvSpPr txBox="1"/>
          <p:nvPr/>
        </p:nvSpPr>
        <p:spPr>
          <a:xfrm>
            <a:off x="3618271" y="251778"/>
            <a:ext cx="4188542" cy="523220"/>
          </a:xfrm>
          <a:prstGeom prst="rect">
            <a:avLst/>
          </a:prstGeom>
          <a:noFill/>
        </p:spPr>
        <p:txBody>
          <a:bodyPr wrap="square">
            <a:spAutoFit/>
          </a:bodyPr>
          <a:lstStyle/>
          <a:p>
            <a:pPr algn="ctr"/>
            <a:r>
              <a:rPr lang="en-US" sz="2800" dirty="0">
                <a:solidFill>
                  <a:schemeClr val="bg1"/>
                </a:solidFill>
                <a:latin typeface="Sabon Next LT" panose="020B0502040204020203" pitchFamily="2" charset="0"/>
                <a:cs typeface="Sabon Next LT" panose="020B0502040204020203" pitchFamily="2" charset="0"/>
              </a:rPr>
              <a:t>PROJECT OVERVIEW</a:t>
            </a:r>
          </a:p>
        </p:txBody>
      </p:sp>
    </p:spTree>
    <p:extLst>
      <p:ext uri="{BB962C8B-B14F-4D97-AF65-F5344CB8AC3E}">
        <p14:creationId xmlns:p14="http://schemas.microsoft.com/office/powerpoint/2010/main" val="1838363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descr="A black background with a circle">
            <a:extLst>
              <a:ext uri="{FF2B5EF4-FFF2-40B4-BE49-F238E27FC236}">
                <a16:creationId xmlns:a16="http://schemas.microsoft.com/office/drawing/2014/main" id="{6AA4B70A-5A9F-943A-12EF-E324C7735E5D}"/>
              </a:ext>
            </a:extLst>
          </p:cNvPr>
          <p:cNvPicPr>
            <a:picLocks noChangeAspect="1"/>
          </p:cNvPicPr>
          <p:nvPr/>
        </p:nvPicPr>
        <p:blipFill>
          <a:blip r:embed="rId2">
            <a:extLst>
              <a:ext uri="{28A0092B-C50C-407E-A947-70E740481C1C}">
                <a14:useLocalDpi xmlns:a14="http://schemas.microsoft.com/office/drawing/2010/main" val="0"/>
              </a:ext>
            </a:extLst>
          </a:blip>
          <a:srcRect b="19"/>
          <a:stretch/>
        </p:blipFill>
        <p:spPr>
          <a:xfrm>
            <a:off x="0" y="0"/>
            <a:ext cx="12192000" cy="68580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C982F94E-E820-2212-BAD2-E26159151424}"/>
                  </a:ext>
                </a:extLst>
              </p:cNvPr>
              <p:cNvGraphicFramePr>
                <a:graphicFrameLocks noGrp="1"/>
              </p:cNvGraphicFramePr>
              <p:nvPr>
                <p:extLst>
                  <p:ext uri="{D42A27DB-BD31-4B8C-83A1-F6EECF244321}">
                    <p14:modId xmlns:p14="http://schemas.microsoft.com/office/powerpoint/2010/main" val="313847425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C982F94E-E820-2212-BAD2-E26159151424}"/>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3682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descr="A black background with a circle">
            <a:extLst>
              <a:ext uri="{FF2B5EF4-FFF2-40B4-BE49-F238E27FC236}">
                <a16:creationId xmlns:a16="http://schemas.microsoft.com/office/drawing/2014/main" id="{6AA4B70A-5A9F-943A-12EF-E324C7735E5D}"/>
              </a:ext>
            </a:extLst>
          </p:cNvPr>
          <p:cNvPicPr>
            <a:picLocks noChangeAspect="1"/>
          </p:cNvPicPr>
          <p:nvPr/>
        </p:nvPicPr>
        <p:blipFill>
          <a:blip r:embed="rId2">
            <a:extLst>
              <a:ext uri="{28A0092B-C50C-407E-A947-70E740481C1C}">
                <a14:useLocalDpi xmlns:a14="http://schemas.microsoft.com/office/drawing/2010/main" val="0"/>
              </a:ext>
            </a:extLst>
          </a:blip>
          <a:srcRect b="19"/>
          <a:stretch/>
        </p:blipFill>
        <p:spPr>
          <a:xfrm>
            <a:off x="0" y="0"/>
            <a:ext cx="12192000" cy="6858000"/>
          </a:xfrm>
          <a:prstGeom prst="rect">
            <a:avLst/>
          </a:prstGeom>
        </p:spPr>
      </p:pic>
      <p:sp>
        <p:nvSpPr>
          <p:cNvPr id="4" name="TextBox 3">
            <a:extLst>
              <a:ext uri="{FF2B5EF4-FFF2-40B4-BE49-F238E27FC236}">
                <a16:creationId xmlns:a16="http://schemas.microsoft.com/office/drawing/2014/main" id="{B027E075-70CB-BF9A-6CD3-999FF8A35013}"/>
              </a:ext>
            </a:extLst>
          </p:cNvPr>
          <p:cNvSpPr txBox="1"/>
          <p:nvPr/>
        </p:nvSpPr>
        <p:spPr>
          <a:xfrm>
            <a:off x="1160207" y="2782669"/>
            <a:ext cx="10264878" cy="1292662"/>
          </a:xfrm>
          <a:prstGeom prst="rect">
            <a:avLst/>
          </a:prstGeom>
          <a:noFill/>
        </p:spPr>
        <p:txBody>
          <a:bodyPr wrap="square" rtlCol="0">
            <a:spAutoFit/>
          </a:bodyPr>
          <a:lstStyle/>
          <a:p>
            <a:r>
              <a:rPr lang="en-US" dirty="0">
                <a:solidFill>
                  <a:schemeClr val="bg1"/>
                </a:solidFill>
                <a:latin typeface="Sabon Next LT" panose="02000500000000000000" pitchFamily="2" charset="0"/>
                <a:cs typeface="Sabon Next LT" panose="02000500000000000000" pitchFamily="2" charset="0"/>
              </a:rPr>
              <a:t>	</a:t>
            </a:r>
            <a:r>
              <a:rPr lang="en-US" sz="6000" dirty="0">
                <a:solidFill>
                  <a:schemeClr val="bg1"/>
                </a:solidFill>
                <a:latin typeface="Sabon Next LT" panose="020B0502040204020203" pitchFamily="2" charset="0"/>
                <a:cs typeface="Sabon Next LT" panose="020B0502040204020203" pitchFamily="2" charset="0"/>
              </a:rPr>
              <a:t>PRIMARY QUESTIONS</a:t>
            </a:r>
          </a:p>
          <a:p>
            <a:endParaRPr lang="en-US" dirty="0">
              <a:solidFill>
                <a:schemeClr val="bg1"/>
              </a:solidFill>
              <a:latin typeface="Sabon Next LT" panose="02000500000000000000" pitchFamily="2" charset="0"/>
              <a:cs typeface="Sabon Next LT" panose="02000500000000000000" pitchFamily="2" charset="0"/>
            </a:endParaRPr>
          </a:p>
        </p:txBody>
      </p:sp>
      <p:pic>
        <p:nvPicPr>
          <p:cNvPr id="6" name="Picture 5" descr="A logo with a circle and a letter&#10;&#10;Description automatically generated">
            <a:extLst>
              <a:ext uri="{FF2B5EF4-FFF2-40B4-BE49-F238E27FC236}">
                <a16:creationId xmlns:a16="http://schemas.microsoft.com/office/drawing/2014/main" id="{F40542F6-B36F-E3DA-AFBD-44CE6415B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183653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2E255559-367A-650C-089A-007FFAD77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72"/>
            <a:ext cx="12192000" cy="6874372"/>
          </a:xfrm>
          <a:prstGeom prst="rect">
            <a:avLst/>
          </a:prstGeom>
        </p:spPr>
      </p:pic>
      <p:sp>
        <p:nvSpPr>
          <p:cNvPr id="7" name="TextBox 6">
            <a:extLst>
              <a:ext uri="{FF2B5EF4-FFF2-40B4-BE49-F238E27FC236}">
                <a16:creationId xmlns:a16="http://schemas.microsoft.com/office/drawing/2014/main" id="{283806D9-CD76-5FAC-7373-23978E8C83E6}"/>
              </a:ext>
            </a:extLst>
          </p:cNvPr>
          <p:cNvSpPr txBox="1"/>
          <p:nvPr/>
        </p:nvSpPr>
        <p:spPr>
          <a:xfrm>
            <a:off x="2163097" y="527326"/>
            <a:ext cx="7865805"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1. List the top 3 and bottom 3 makers for the fiscal years 2023 and 2024 in terms of the number of 2-wheelers sold. </a:t>
            </a:r>
          </a:p>
        </p:txBody>
      </p:sp>
      <p:pic>
        <p:nvPicPr>
          <p:cNvPr id="14" name="Picture 13">
            <a:extLst>
              <a:ext uri="{FF2B5EF4-FFF2-40B4-BE49-F238E27FC236}">
                <a16:creationId xmlns:a16="http://schemas.microsoft.com/office/drawing/2014/main" id="{03AABC27-7B49-00C8-B76A-32B922E09A1B}"/>
              </a:ext>
            </a:extLst>
          </p:cNvPr>
          <p:cNvPicPr>
            <a:picLocks noChangeAspect="1"/>
          </p:cNvPicPr>
          <p:nvPr/>
        </p:nvPicPr>
        <p:blipFill>
          <a:blip r:embed="rId3"/>
          <a:stretch>
            <a:fillRect/>
          </a:stretch>
        </p:blipFill>
        <p:spPr>
          <a:xfrm>
            <a:off x="734836" y="4275777"/>
            <a:ext cx="4175007" cy="2286198"/>
          </a:xfrm>
          <a:prstGeom prst="rect">
            <a:avLst/>
          </a:prstGeom>
        </p:spPr>
      </p:pic>
      <p:pic>
        <p:nvPicPr>
          <p:cNvPr id="18" name="Picture 17">
            <a:extLst>
              <a:ext uri="{FF2B5EF4-FFF2-40B4-BE49-F238E27FC236}">
                <a16:creationId xmlns:a16="http://schemas.microsoft.com/office/drawing/2014/main" id="{8780E1E6-E61D-7321-185B-02637D516116}"/>
              </a:ext>
            </a:extLst>
          </p:cNvPr>
          <p:cNvPicPr>
            <a:picLocks noChangeAspect="1"/>
          </p:cNvPicPr>
          <p:nvPr/>
        </p:nvPicPr>
        <p:blipFill>
          <a:blip r:embed="rId4"/>
          <a:stretch>
            <a:fillRect/>
          </a:stretch>
        </p:blipFill>
        <p:spPr>
          <a:xfrm>
            <a:off x="5194655" y="4275777"/>
            <a:ext cx="4175006" cy="2259561"/>
          </a:xfrm>
          <a:prstGeom prst="rect">
            <a:avLst/>
          </a:prstGeom>
        </p:spPr>
      </p:pic>
      <p:pic>
        <p:nvPicPr>
          <p:cNvPr id="22" name="Picture 21">
            <a:extLst>
              <a:ext uri="{FF2B5EF4-FFF2-40B4-BE49-F238E27FC236}">
                <a16:creationId xmlns:a16="http://schemas.microsoft.com/office/drawing/2014/main" id="{39012713-AF1D-5ED8-66E3-DC25324DAE41}"/>
              </a:ext>
            </a:extLst>
          </p:cNvPr>
          <p:cNvPicPr>
            <a:picLocks noChangeAspect="1"/>
          </p:cNvPicPr>
          <p:nvPr/>
        </p:nvPicPr>
        <p:blipFill>
          <a:blip r:embed="rId5"/>
          <a:stretch>
            <a:fillRect/>
          </a:stretch>
        </p:blipFill>
        <p:spPr>
          <a:xfrm>
            <a:off x="5194654" y="1700982"/>
            <a:ext cx="4175007" cy="2278771"/>
          </a:xfrm>
          <a:prstGeom prst="rect">
            <a:avLst/>
          </a:prstGeom>
        </p:spPr>
      </p:pic>
      <p:pic>
        <p:nvPicPr>
          <p:cNvPr id="24" name="Picture 23">
            <a:extLst>
              <a:ext uri="{FF2B5EF4-FFF2-40B4-BE49-F238E27FC236}">
                <a16:creationId xmlns:a16="http://schemas.microsoft.com/office/drawing/2014/main" id="{20362656-D324-AA5F-9A6D-8F4C77C7E990}"/>
              </a:ext>
            </a:extLst>
          </p:cNvPr>
          <p:cNvPicPr>
            <a:picLocks noChangeAspect="1"/>
          </p:cNvPicPr>
          <p:nvPr/>
        </p:nvPicPr>
        <p:blipFill>
          <a:blip r:embed="rId6"/>
          <a:stretch>
            <a:fillRect/>
          </a:stretch>
        </p:blipFill>
        <p:spPr>
          <a:xfrm>
            <a:off x="734837" y="1700982"/>
            <a:ext cx="4175007" cy="2278771"/>
          </a:xfrm>
          <a:prstGeom prst="rect">
            <a:avLst/>
          </a:prstGeom>
        </p:spPr>
      </p:pic>
      <p:pic>
        <p:nvPicPr>
          <p:cNvPr id="4" name="Picture 3" descr="A logo with a circle and a letter&#10;&#10;Description automatically generated">
            <a:extLst>
              <a:ext uri="{FF2B5EF4-FFF2-40B4-BE49-F238E27FC236}">
                <a16:creationId xmlns:a16="http://schemas.microsoft.com/office/drawing/2014/main" id="{EEB033E6-4553-76DC-09C9-1FD0EDA9CF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336832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C574AA13-05C2-3EFE-E1B5-EE1982514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E65D540-6C71-AFED-4CA7-B0EBB59DE41A}"/>
              </a:ext>
            </a:extLst>
          </p:cNvPr>
          <p:cNvSpPr txBox="1"/>
          <p:nvPr/>
        </p:nvSpPr>
        <p:spPr>
          <a:xfrm>
            <a:off x="2301037" y="262472"/>
            <a:ext cx="8150653" cy="646331"/>
          </a:xfrm>
          <a:prstGeom prst="rect">
            <a:avLst/>
          </a:prstGeom>
          <a:noFill/>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2. Identify the top 5 states with the highest penetration rate in 2-wheeler and 4-wheeler EV sales in FY 2024.</a:t>
            </a:r>
          </a:p>
        </p:txBody>
      </p:sp>
      <p:pic>
        <p:nvPicPr>
          <p:cNvPr id="10" name="Picture 9">
            <a:extLst>
              <a:ext uri="{FF2B5EF4-FFF2-40B4-BE49-F238E27FC236}">
                <a16:creationId xmlns:a16="http://schemas.microsoft.com/office/drawing/2014/main" id="{B84E2629-18D0-B24B-E285-39F5A716A2E8}"/>
              </a:ext>
            </a:extLst>
          </p:cNvPr>
          <p:cNvPicPr>
            <a:picLocks noChangeAspect="1"/>
          </p:cNvPicPr>
          <p:nvPr/>
        </p:nvPicPr>
        <p:blipFill>
          <a:blip r:embed="rId3"/>
          <a:stretch>
            <a:fillRect/>
          </a:stretch>
        </p:blipFill>
        <p:spPr>
          <a:xfrm>
            <a:off x="551596" y="1656903"/>
            <a:ext cx="4787320" cy="2885600"/>
          </a:xfrm>
          <a:prstGeom prst="rect">
            <a:avLst/>
          </a:prstGeom>
        </p:spPr>
      </p:pic>
      <p:pic>
        <p:nvPicPr>
          <p:cNvPr id="12" name="Picture 11" descr="A graph with green lines&#10;&#10;Description automatically generated with medium confidence">
            <a:extLst>
              <a:ext uri="{FF2B5EF4-FFF2-40B4-BE49-F238E27FC236}">
                <a16:creationId xmlns:a16="http://schemas.microsoft.com/office/drawing/2014/main" id="{047393E9-522D-27E0-94A3-DBD279CE7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0470" y="1656903"/>
            <a:ext cx="4686954" cy="2885600"/>
          </a:xfrm>
          <a:prstGeom prst="rect">
            <a:avLst/>
          </a:prstGeom>
        </p:spPr>
      </p:pic>
      <p:sp>
        <p:nvSpPr>
          <p:cNvPr id="17" name="TextBox 16">
            <a:extLst>
              <a:ext uri="{FF2B5EF4-FFF2-40B4-BE49-F238E27FC236}">
                <a16:creationId xmlns:a16="http://schemas.microsoft.com/office/drawing/2014/main" id="{422654E2-2275-50C6-2674-4A05C30D633D}"/>
              </a:ext>
            </a:extLst>
          </p:cNvPr>
          <p:cNvSpPr txBox="1"/>
          <p:nvPr/>
        </p:nvSpPr>
        <p:spPr>
          <a:xfrm>
            <a:off x="540199" y="4877931"/>
            <a:ext cx="10127225" cy="646331"/>
          </a:xfrm>
          <a:prstGeom prst="rect">
            <a:avLst/>
          </a:prstGeom>
          <a:noFill/>
        </p:spPr>
        <p:txBody>
          <a:bodyPr wrap="square">
            <a:spAutoFit/>
          </a:bodyPr>
          <a:lstStyle/>
          <a:p>
            <a:r>
              <a:rPr lang="en-US" sz="18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rPr>
              <a:t>EV Penetration Rate (by state)=( Total EVs Sold in State/ Total Vehicles Sold in State ​)×100</a:t>
            </a:r>
          </a:p>
          <a:p>
            <a:endParaRPr lang="en-US" dirty="0">
              <a:solidFill>
                <a:schemeClr val="bg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3E3EB154-A8A8-F106-E6E6-C91CB5175827}"/>
              </a:ext>
            </a:extLst>
          </p:cNvPr>
          <p:cNvSpPr txBox="1"/>
          <p:nvPr/>
        </p:nvSpPr>
        <p:spPr>
          <a:xfrm>
            <a:off x="44740" y="6339037"/>
            <a:ext cx="290051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EV = Electric Vehicle </a:t>
            </a:r>
          </a:p>
        </p:txBody>
      </p:sp>
      <p:pic>
        <p:nvPicPr>
          <p:cNvPr id="7" name="Picture 6" descr="A logo with a circle and a letter&#10;&#10;Description automatically generated">
            <a:extLst>
              <a:ext uri="{FF2B5EF4-FFF2-40B4-BE49-F238E27FC236}">
                <a16:creationId xmlns:a16="http://schemas.microsoft.com/office/drawing/2014/main" id="{7AEABB2F-AE9E-2C33-3BB5-8AFC95A7F8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372"/>
            <a:ext cx="934065" cy="905632"/>
          </a:xfrm>
          <a:prstGeom prst="rect">
            <a:avLst/>
          </a:prstGeom>
        </p:spPr>
      </p:pic>
    </p:spTree>
    <p:extLst>
      <p:ext uri="{BB962C8B-B14F-4D97-AF65-F5344CB8AC3E}">
        <p14:creationId xmlns:p14="http://schemas.microsoft.com/office/powerpoint/2010/main" val="90974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900" decel="100000" fill="hold"/>
                                        <p:tgtEl>
                                          <p:spTgt spid="1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900" decel="100000" fill="hold"/>
                                        <p:tgtEl>
                                          <p:spTgt spid="1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8FF114B3-82A8-4140-A327-80E20458EE76}">
  <we:reference id="wa200003233" version="2.0.0.3" store="en-US" storeType="OMEX"/>
  <we:alternateReferences>
    <we:reference id="WA200003233" version="2.0.0.3" store="" storeType="OMEX"/>
  </we:alternateReferences>
  <we:properties>
    <we:property name="artifactViewState" value="&quot;live&quot;"/>
    <we:property name="backgroundColor" value="&quot;#FFFFFF&quot;"/>
    <we:property name="bookmark" value="&quot;H4sIAAAAAAAAA6WUUW/TMBDHv8rk5wo5jhPbe9w0ngBNK+IFTehsX0qYm0SJU1qqfnfOzhBCgxVteUjsu8vP/zvbd2S+nYYAhw+wRXbJrvr+YQvjw0XJVqxbbJZb47UAL7SSCBJV5cnbD7Htu4ldHlmEcYPxUzvNEBKIjJ/vVwxCuIVNmjUQJlyxAcep7yC0P3AJJlccZzytGO6H0I+QkOsIERN2R+E0JwnFm6QHXGx3uEYXF2sjC6csWlkaA+kxtqawaQnIyv4akuxtiERPQ3u42Q8jKT7+SvhtdlqluWxQe1dLJxoNUFuix8OQYq5J46YfWweBZfUjTovYI3uPMM1jTuHmD8e6n0eHd9hkVxfbeCDUHQaIYANebJcfJ3aiityOPdUrR9zsvqwh4HSxgzA/ur/2369HJBWeXVane7Lsckmv+y5C2z0mV/imUXVRNpS5kI02RS2TfWq7TXjchFzqPPq45Aa5fldzjCSbNtp+o4om3CktLE2toOS2ErySVU1lquCVSGuMt7xBbrVysiiaxulXIsGDMspwLUyJHOhjzFlkxH20/f4prbAanUHrlCJWWaDzeJbWbunwP2Vpy03lgCvHUVaKFNK5eiHLldZAURcouFe+1hb/Yy/+wfIld4WwXDhdApeGc8VfXjEBRgFoOiYVWl6XHPn5+j+/pQIrDyCEAivqqvTW8fMCn0Nm6m8L2yK1sTTo5zgN4PAWOsyNYVjuYos5jm47dD5dvDwe0/ddSy1jWf9TuqSpPaWmx/Iy9+n1E8C6gAVsBQAA&quot;"/>
    <we:property name="creatorSessionId" value="&quot;5a179a8e-6474-4da2-9a4a-9185b5a02850&quot;"/>
    <we:property name="creatorTenantId" value="&quot;c6e549b3-5f45-4032-aae9-d4244dc5b2c4&quot;"/>
    <we:property name="creatorUserId" value="&quot;100320039FBD6AFA&quot;"/>
    <we:property name="datasetId" value="&quot;622c2f42-2f98-4b7e-911a-e8c1e543cb18&quot;"/>
    <we:property name="embedUrl" value="&quot;/reportEmbed?reportId=8d8c0c10-abc9-45a1-95b4-2c15e63bbe34&amp;config=eyJjbHVzdGVyVXJsIjoiaHR0cHM6Ly9XQUJJLUlORElBLUNFTlRSQUwtQS1QUklNQVJZLXJlZGlyZWN0LmFuYWx5c2lzLndpbmRvd3MubmV0IiwiZW1iZWRGZWF0dXJlcyI6eyJ1c2FnZU1ldHJpY3NWTmV4dCI6dHJ1ZX19&amp;disableSensitivityBanner=true&quot;"/>
    <we:property name="initialStateBookmark" value="&quot;H4sIAAAAAAAAA+1bW2/jthL+K4Ze+hIc8CaK3Lc0zR4U3VuTRQ6KIjB4GTpqZMmVZO+6Qf77ISk76yS+xckmbpt9icXLcOab4ccZSnuV2LwZFWr6QQ0heZP8WFWXQ1Vf9mhykJSzto8ff3l/ePJL/8Ph+2PfXI3avCqb5M1V0qp6AO1Z3oxVEST4xt/PDxJVFJ/UIDw5VTRwkIygbqpSFflf0A32XW09huuDBL6OiqpWQeRpq1oIYid+uH/2a+P/BEWUafMJnIJpu1ZHkYCUpzh1GAFyHLDww5puQNRs6ZDQnhetlx5+6unx11HtNb6aW/o2dupMIOZAWMOZIU4oxbWX3k5HYcyR13FQ1blRRRK1r6HplL1K3oNqxnU04fhWx2k1rg2cgItdZZu3Uy/qBArVKl1Ab9hNbJJrj8inuvJ4xRHHk/6pKqDpTVQxnnVfVF+OavBa2ORNen3uWyYR0qOqbFVezowDkwliUs0ExtEKodPQ3uTloJg5IUIdf33ubGsulP/rPaz/8FAGOddhxcwpjbRwhAPwjGJhQa7GcobT52r0wYvqxoQhZ3OnkoPkbV0N4+BZ2DVj/ecY6qmfcAe4eYf//ev8xzpJQf0bgD18TYCvr6f9oboMuh4kna3o+uBmTr04Z4lTvs3xsX0KhccmLnlUFeNhucHb3UPU7I5zo0aJb5up4XIobBLW+FhbqH+cxkV+yut53JO76GwXbzca1Es1aHpt1aqiB5PeBC5yU8Q4C2p4F4YQC5M6AMgCaNsD7SX97wKCmhGz0ubtTM2f74DXPCGs0YDgx9VTb6LuOvw7v767nbdSZB0GKzS7vYdjJM42zaGdqNL41u/OLEeH/z1ZokoAYS1FmGLc+A0NtgPn6ELV7W3G8A9PGr4PNyq4vjsyfN8fC4fCjLun24fZDt497zgzJZwolGmnOE1RRjKbvXLmv4Qz6Stn/hM5c43rH8yjWtX7xZ0b4vql+RTAWSs1IylFUuDMWmdf+fT5+RS/8ukrn77y6d+eT7EwCiNJNdfAkDHKqM18ujI0DgeDGgZqvqeOnymE347LuT93KWVUbXcNl30wOHjyIEFM8ow57AizjKcCgXk9GP8thcbr5cwzHozrbn4fpo2b9qeg7nl8sfn7K2HzYd+GC/c7Wvw59sfoPzJHKPISHpIk3Mt1n9jLAdCnW26zP79H3rE5lJ/eji6DMdSljBGpEVYcMCUZ3XzwPd32WWSUpl2i77fGB4ZpU+QG6lsxmgyhHsRd5ZFR0aBRt1IOXX9lYzdEe6+Sd7nHoJN9Fl4debE//ORn2OpL+cOcUq9XhMNZ97LpcUnoWkxmOShLuTEUY+okJihjCszfJAeNeYYPo/6cj/pNFfKDWzkaeh4i36ztTMm+me/zHaLSVuW4fVSJtZcOeplabIlDui2REsEpsUgxB4xqI/AWZdlzhtI+3R+8V/UltP1TH5Q7Ee0on1Rtl4buy63BHZNWRudJ9eWxBL3NLQHVlHBOCFDkADAXij3ilmB/XmI+ovL/fi8tu2peKSywRgI7IcOXKC6+NlxrTj5UgyWfbSCZOo0FWCukA8uB6DWfwDy789791lsIwZdnkwdUGntRE26M8stRfj8obIYQEQJxazkmBlGun/OAOetA7R0tZiIL5sZ+j/9jMhU1C5nTmEfPBt0DAgzhClyq/IEriMacZJt3xz67e6PZ34qIAZRddXCvjvh2I7jd3aBbvGiaK/9ct0tuNXp+4Zsq5vfl5RBBhIVS6Py8I984qYl5Y1z1HjZNyCfb0+iD+UXj2oorfOF4U2vFj0JAMC4xTh2XXCOj9X7H3EvQ8AlMoBwvy+deUJveu9+ejIGFJxrspKDUAKcqQ1ywXY94JTVo6bAE5Ah2nAHBu8riKlOYkIxzSVKBZCas2FWWYUqmaZYKgxkVUgEguqusLJVGOS2ZkdJ61JjfPrvKwihTitGUE6qQUppwuxn7FV/FagwefcA+RXbGpZa5Lb6wbeFrq6uv96XJTBJLlBDGuhRMmnl62l2aIRJ5wIjhjqcaHJOE7y6Ngo8rIS0T/qQ0yGOXot2lCQraIF/hgjPCZTSVRD3CUk11xrVIHeWUOaRAb460ldKYotJrZi1DgLHEGYLNe2A1btxm3IcZ88hhSaTfE5sjd7VuNsXAucZEWmR8jUDFI7zAUMpSKrAlJlyfGo603lVaFLgsz6jGbTNSBj6pEpYcqJ67VWnBbjhG4/8hiNflQZt89tZo+3P3/51DTTrkMAAA&quot;"/>
    <we:property name="isFiltersActionButtonVisible" value="true"/>
    <we:property name="isVisualContainerHeaderHidden" value="false"/>
    <we:property name="pageDisplayName" value="&quot;Home&quot;"/>
    <we:property name="pageName" value="&quot;f41c7beb4399aaaaa9b6&quot;"/>
    <we:property name="reportEmbeddedTime" value="&quot;2024-09-01T13:35:28.122Z&quot;"/>
    <we:property name="reportName" value="&quot;ev_analysis&quot;"/>
    <we:property name="reportState" value="&quot;CONNECTED&quot;"/>
    <we:property name="reportUrl" value="&quot;/groups/me/reports/8d8c0c10-abc9-45a1-95b4-2c15e63bbe34/f41c7beb4399aaaaa9b6?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4989</TotalTime>
  <Words>1288</Words>
  <Application>Microsoft Office PowerPoint</Application>
  <PresentationFormat>Widescreen</PresentationFormat>
  <Paragraphs>129</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Aptos Display</vt:lpstr>
      <vt:lpstr>Arial</vt:lpstr>
      <vt:lpstr>KaTeX_Main</vt:lpstr>
      <vt:lpstr>Manrope</vt:lpstr>
      <vt:lpstr>Sabon Next LT</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vasantha pyari</dc:creator>
  <cp:lastModifiedBy>vasantha pyari</cp:lastModifiedBy>
  <cp:revision>72</cp:revision>
  <dcterms:created xsi:type="dcterms:W3CDTF">2024-08-14T17:17:54Z</dcterms:created>
  <dcterms:modified xsi:type="dcterms:W3CDTF">2024-09-03T01:12:10Z</dcterms:modified>
</cp:coreProperties>
</file>